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354" r:id="rId3"/>
    <p:sldId id="283" r:id="rId4"/>
    <p:sldId id="339" r:id="rId5"/>
    <p:sldId id="350" r:id="rId6"/>
    <p:sldId id="351" r:id="rId7"/>
    <p:sldId id="431" r:id="rId8"/>
    <p:sldId id="432" r:id="rId9"/>
    <p:sldId id="378" r:id="rId10"/>
    <p:sldId id="386" r:id="rId11"/>
    <p:sldId id="387" r:id="rId12"/>
    <p:sldId id="388" r:id="rId13"/>
    <p:sldId id="391" r:id="rId14"/>
    <p:sldId id="392" r:id="rId15"/>
    <p:sldId id="393" r:id="rId16"/>
    <p:sldId id="379" r:id="rId17"/>
    <p:sldId id="394" r:id="rId18"/>
    <p:sldId id="395" r:id="rId19"/>
    <p:sldId id="396" r:id="rId20"/>
    <p:sldId id="397" r:id="rId21"/>
    <p:sldId id="441" r:id="rId22"/>
    <p:sldId id="301" r:id="rId23"/>
    <p:sldId id="433" r:id="rId24"/>
    <p:sldId id="434" r:id="rId25"/>
    <p:sldId id="435" r:id="rId26"/>
    <p:sldId id="436" r:id="rId27"/>
    <p:sldId id="437" r:id="rId28"/>
    <p:sldId id="404" r:id="rId29"/>
    <p:sldId id="401" r:id="rId30"/>
    <p:sldId id="402" r:id="rId31"/>
    <p:sldId id="403" r:id="rId32"/>
    <p:sldId id="408" r:id="rId33"/>
    <p:sldId id="438" r:id="rId34"/>
    <p:sldId id="430" r:id="rId35"/>
    <p:sldId id="426" r:id="rId36"/>
    <p:sldId id="427" r:id="rId37"/>
    <p:sldId id="429" r:id="rId38"/>
    <p:sldId id="442" r:id="rId39"/>
    <p:sldId id="425" r:id="rId40"/>
    <p:sldId id="409" r:id="rId41"/>
    <p:sldId id="410" r:id="rId42"/>
    <p:sldId id="411" r:id="rId43"/>
    <p:sldId id="412" r:id="rId44"/>
    <p:sldId id="414" r:id="rId45"/>
    <p:sldId id="439" r:id="rId46"/>
    <p:sldId id="440" r:id="rId47"/>
    <p:sldId id="417" r:id="rId48"/>
    <p:sldId id="418" r:id="rId49"/>
    <p:sldId id="424" r:id="rId50"/>
    <p:sldId id="420" r:id="rId51"/>
    <p:sldId id="421" r:id="rId52"/>
    <p:sldId id="422" r:id="rId53"/>
    <p:sldId id="443" r:id="rId54"/>
    <p:sldId id="423" r:id="rId55"/>
    <p:sldId id="445" r:id="rId56"/>
    <p:sldId id="446" r:id="rId57"/>
    <p:sldId id="444" r:id="rId58"/>
    <p:sldId id="449" r:id="rId59"/>
    <p:sldId id="452" r:id="rId60"/>
    <p:sldId id="450" r:id="rId61"/>
    <p:sldId id="448" r:id="rId6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18" autoAdjust="0"/>
    <p:restoredTop sz="94660"/>
  </p:normalViewPr>
  <p:slideViewPr>
    <p:cSldViewPr snapToGrid="0">
      <p:cViewPr>
        <p:scale>
          <a:sx n="70" d="100"/>
          <a:sy n="70" d="100"/>
        </p:scale>
        <p:origin x="-876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7123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159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2950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97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4242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12/01/2021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4412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12/01/2021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7327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12/01/2021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1165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12/01/2021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7319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12/01/2021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1905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555FA-45FF-408E-881F-654709B78D8A}" type="datetimeFigureOut">
              <a:rPr lang="fr-FR" smtClean="0"/>
              <a:pPr/>
              <a:t>12/01/2021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7714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555FA-45FF-408E-881F-654709B78D8A}" type="datetimeFigureOut">
              <a:rPr lang="fr-FR" smtClean="0"/>
              <a:pPr/>
              <a:t>12/01/2021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8E06-0DB0-48EC-9595-8BE94B7245B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1110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16908" y="512763"/>
            <a:ext cx="9144000" cy="1258372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rgbClr val="FF0000"/>
                </a:solidFill>
              </a:rPr>
              <a:t>Exercice 1 :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7869" y="1979184"/>
            <a:ext cx="11504645" cy="4608228"/>
          </a:xfrm>
        </p:spPr>
        <p:txBody>
          <a:bodyPr>
            <a:normAutofit/>
          </a:bodyPr>
          <a:lstStyle/>
          <a:p>
            <a:pPr algn="l"/>
            <a:r>
              <a:rPr lang="fr-FR" sz="6500" dirty="0" smtClean="0"/>
              <a:t>(u</a:t>
            </a:r>
            <a:r>
              <a:rPr lang="fr-FR" sz="6500" baseline="-25000" dirty="0" smtClean="0"/>
              <a:t>n</a:t>
            </a:r>
            <a:r>
              <a:rPr lang="fr-FR" sz="6500" dirty="0" smtClean="0"/>
              <a:t>)</a:t>
            </a:r>
            <a:r>
              <a:rPr lang="fr-FR" sz="6500" baseline="-25000" dirty="0" smtClean="0"/>
              <a:t> </a:t>
            </a:r>
            <a:r>
              <a:rPr lang="fr-FR" sz="6500" dirty="0" smtClean="0"/>
              <a:t>est une suite arithmétique </a:t>
            </a:r>
          </a:p>
          <a:p>
            <a:pPr algn="l"/>
            <a:r>
              <a:rPr lang="fr-FR" sz="6500" dirty="0" smtClean="0"/>
              <a:t>définie sur  N. </a:t>
            </a:r>
          </a:p>
          <a:p>
            <a:pPr algn="l"/>
            <a:r>
              <a:rPr lang="fr-FR" sz="6500" dirty="0" smtClean="0"/>
              <a:t>u</a:t>
            </a:r>
            <a:r>
              <a:rPr lang="fr-FR" sz="6500" baseline="-25000" dirty="0" smtClean="0"/>
              <a:t>3 </a:t>
            </a:r>
            <a:r>
              <a:rPr lang="fr-FR" sz="6500" dirty="0" smtClean="0"/>
              <a:t>= 18 </a:t>
            </a:r>
            <a:r>
              <a:rPr lang="fr-FR" sz="6500" dirty="0"/>
              <a:t>; </a:t>
            </a:r>
            <a:r>
              <a:rPr lang="fr-FR" sz="6500" dirty="0" smtClean="0"/>
              <a:t>u</a:t>
            </a:r>
            <a:r>
              <a:rPr lang="fr-FR" sz="6500" baseline="-25000" dirty="0" smtClean="0"/>
              <a:t>9 </a:t>
            </a:r>
            <a:r>
              <a:rPr lang="fr-FR" sz="6500" dirty="0"/>
              <a:t>= </a:t>
            </a:r>
            <a:r>
              <a:rPr lang="fr-FR" sz="6500" dirty="0" smtClean="0"/>
              <a:t>48 </a:t>
            </a:r>
          </a:p>
          <a:p>
            <a:pPr algn="l"/>
            <a:r>
              <a:rPr lang="fr-FR" sz="6500" dirty="0"/>
              <a:t>Déterminez </a:t>
            </a:r>
            <a:r>
              <a:rPr lang="fr-FR" sz="6500" dirty="0" smtClean="0"/>
              <a:t>le 30</a:t>
            </a:r>
            <a:r>
              <a:rPr lang="fr-FR" sz="6500" baseline="30000" dirty="0" smtClean="0"/>
              <a:t>ème</a:t>
            </a:r>
            <a:r>
              <a:rPr lang="fr-FR" sz="6500" dirty="0" smtClean="0"/>
              <a:t> terme.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4419588" y="3190124"/>
            <a:ext cx="2287" cy="50841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2407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86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1°) </a:t>
            </a:r>
            <a:r>
              <a:rPr lang="fr-FR" b="1" dirty="0" smtClean="0">
                <a:solidFill>
                  <a:srgbClr val="0070C0"/>
                </a:solidFill>
              </a:rPr>
              <a:t>Tracez la courbe de la suite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23582"/>
            <a:ext cx="10515600" cy="583441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sz="4400" dirty="0" smtClean="0"/>
              <a:t>En 2003 :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= </a:t>
            </a:r>
            <a:r>
              <a:rPr lang="fr-FR" sz="4400" dirty="0" smtClean="0">
                <a:solidFill>
                  <a:srgbClr val="FF0000"/>
                </a:solidFill>
              </a:rPr>
              <a:t>1000</a:t>
            </a:r>
            <a:r>
              <a:rPr lang="fr-FR" sz="4400" dirty="0" smtClean="0"/>
              <a:t> € </a:t>
            </a:r>
            <a:r>
              <a:rPr lang="fr-FR" sz="4200" dirty="0" smtClean="0"/>
              <a:t>en </a:t>
            </a:r>
            <a:r>
              <a:rPr lang="fr-FR" sz="4200" dirty="0" smtClean="0">
                <a:solidFill>
                  <a:srgbClr val="00B050"/>
                </a:solidFill>
              </a:rPr>
              <a:t>intérêts simples </a:t>
            </a:r>
            <a:r>
              <a:rPr lang="fr-FR" sz="4200" dirty="0" smtClean="0"/>
              <a:t>annuels à 3% </a:t>
            </a:r>
            <a:endParaRPr lang="fr-FR" sz="4400" dirty="0" smtClean="0"/>
          </a:p>
          <a:p>
            <a:pPr>
              <a:buNone/>
            </a:pPr>
            <a:r>
              <a:rPr lang="fr-FR" sz="4400" dirty="0" smtClean="0"/>
              <a:t>u</a:t>
            </a:r>
            <a:r>
              <a:rPr lang="fr-FR" sz="4400" baseline="-25000" dirty="0" smtClean="0"/>
              <a:t>1</a:t>
            </a:r>
            <a:r>
              <a:rPr lang="fr-FR" sz="4400" dirty="0" smtClean="0"/>
              <a:t> =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+ Intérêts =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+ 3%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=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+ 3%(1000) </a:t>
            </a:r>
          </a:p>
          <a:p>
            <a:pPr>
              <a:buNone/>
            </a:pPr>
            <a:r>
              <a:rPr lang="fr-FR" sz="4400" dirty="0" smtClean="0"/>
              <a:t>     =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+ 30 = 1000 + 30 = </a:t>
            </a:r>
            <a:r>
              <a:rPr lang="fr-FR" sz="4400" dirty="0" smtClean="0">
                <a:solidFill>
                  <a:srgbClr val="FF0000"/>
                </a:solidFill>
              </a:rPr>
              <a:t>1030</a:t>
            </a:r>
          </a:p>
          <a:p>
            <a:pPr>
              <a:buNone/>
            </a:pPr>
            <a:r>
              <a:rPr lang="fr-FR" sz="4400" dirty="0" smtClean="0"/>
              <a:t>Les </a:t>
            </a:r>
            <a:r>
              <a:rPr lang="fr-FR" sz="4400" dirty="0" smtClean="0">
                <a:solidFill>
                  <a:srgbClr val="00B050"/>
                </a:solidFill>
              </a:rPr>
              <a:t>intérêts annuels </a:t>
            </a:r>
            <a:r>
              <a:rPr lang="fr-FR" sz="4400" dirty="0" smtClean="0"/>
              <a:t>gagnés en € sont </a:t>
            </a:r>
            <a:r>
              <a:rPr lang="fr-FR" sz="4400" dirty="0" smtClean="0">
                <a:solidFill>
                  <a:srgbClr val="00B050"/>
                </a:solidFill>
              </a:rPr>
              <a:t>constants</a:t>
            </a:r>
            <a:endParaRPr lang="fr-FR" sz="4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/>
              <a:t>Donc u</a:t>
            </a:r>
            <a:r>
              <a:rPr lang="fr-FR" sz="4400" baseline="-25000" dirty="0" smtClean="0"/>
              <a:t>2</a:t>
            </a:r>
            <a:r>
              <a:rPr lang="fr-FR" sz="4400" dirty="0" smtClean="0"/>
              <a:t> = u</a:t>
            </a:r>
            <a:r>
              <a:rPr lang="fr-FR" sz="4400" baseline="-25000" dirty="0" smtClean="0"/>
              <a:t>1</a:t>
            </a:r>
            <a:r>
              <a:rPr lang="fr-FR" sz="4400" dirty="0" smtClean="0"/>
              <a:t> + Intérêts = u</a:t>
            </a:r>
            <a:r>
              <a:rPr lang="fr-FR" sz="4400" baseline="-25000" dirty="0" smtClean="0"/>
              <a:t>1</a:t>
            </a:r>
            <a:r>
              <a:rPr lang="fr-FR" sz="4400" dirty="0" smtClean="0"/>
              <a:t> + </a:t>
            </a:r>
            <a:r>
              <a:rPr lang="fr-FR" sz="4400" dirty="0" smtClean="0">
                <a:solidFill>
                  <a:srgbClr val="00B050"/>
                </a:solidFill>
              </a:rPr>
              <a:t>30</a:t>
            </a:r>
            <a:r>
              <a:rPr lang="fr-FR" sz="4400" dirty="0" smtClean="0"/>
              <a:t> = 1030 + 30 = </a:t>
            </a:r>
            <a:r>
              <a:rPr lang="fr-FR" sz="4400" dirty="0" smtClean="0">
                <a:solidFill>
                  <a:srgbClr val="FF0000"/>
                </a:solidFill>
              </a:rPr>
              <a:t>1060</a:t>
            </a:r>
          </a:p>
          <a:p>
            <a:pPr>
              <a:buNone/>
            </a:pPr>
            <a:r>
              <a:rPr lang="fr-FR" sz="4400" dirty="0" smtClean="0"/>
              <a:t>Même méthode : </a:t>
            </a: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n+1</a:t>
            </a:r>
            <a:r>
              <a:rPr lang="fr-FR" sz="4400" dirty="0" smtClean="0">
                <a:solidFill>
                  <a:srgbClr val="FF0000"/>
                </a:solidFill>
              </a:rPr>
              <a:t> </a:t>
            </a:r>
            <a:r>
              <a:rPr lang="fr-FR" sz="4400" dirty="0" smtClean="0"/>
              <a:t>= u</a:t>
            </a:r>
            <a:r>
              <a:rPr lang="fr-FR" sz="4400" baseline="-25000" dirty="0" smtClean="0"/>
              <a:t>n</a:t>
            </a:r>
            <a:r>
              <a:rPr lang="fr-FR" sz="4400" dirty="0" smtClean="0"/>
              <a:t> + Intérêts = </a:t>
            </a: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n</a:t>
            </a:r>
            <a:r>
              <a:rPr lang="fr-FR" sz="4400" dirty="0" smtClean="0">
                <a:solidFill>
                  <a:srgbClr val="FF0000"/>
                </a:solidFill>
              </a:rPr>
              <a:t> +</a:t>
            </a:r>
            <a:r>
              <a:rPr lang="fr-FR" sz="4400" dirty="0" smtClean="0"/>
              <a:t> </a:t>
            </a:r>
            <a:r>
              <a:rPr lang="fr-FR" sz="4400" dirty="0" smtClean="0">
                <a:solidFill>
                  <a:srgbClr val="00B050"/>
                </a:solidFill>
              </a:rPr>
              <a:t>30</a:t>
            </a:r>
            <a:r>
              <a:rPr lang="fr-FR" sz="4400" dirty="0" smtClean="0"/>
              <a:t> </a:t>
            </a:r>
          </a:p>
          <a:p>
            <a:pPr>
              <a:buNone/>
            </a:pPr>
            <a:r>
              <a:rPr lang="fr-FR" sz="4400" dirty="0" smtClean="0"/>
              <a:t>	</a:t>
            </a:r>
          </a:p>
          <a:p>
            <a:pPr>
              <a:buNone/>
            </a:pPr>
            <a:endParaRPr lang="fr-FR" sz="4400" dirty="0" smtClean="0"/>
          </a:p>
          <a:p>
            <a:pPr>
              <a:buNone/>
            </a:pPr>
            <a:endParaRPr lang="fr-FR" sz="4400" dirty="0" smtClean="0"/>
          </a:p>
          <a:p>
            <a:pPr>
              <a:buNone/>
            </a:pPr>
            <a:r>
              <a:rPr lang="fr-FR" sz="4400" dirty="0" smtClean="0"/>
              <a:t>0           1            2            3             4</a:t>
            </a:r>
            <a:endParaRPr lang="fr-FR" sz="4400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887104" y="6196084"/>
            <a:ext cx="6974006" cy="272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1039504" y="4531057"/>
            <a:ext cx="25021" cy="18174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4708477" y="4704813"/>
          <a:ext cx="699372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5620"/>
                <a:gridCol w="1165620"/>
                <a:gridCol w="1165620"/>
                <a:gridCol w="1165620"/>
                <a:gridCol w="1165620"/>
                <a:gridCol w="116562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u</a:t>
                      </a:r>
                      <a:r>
                        <a:rPr lang="fr-FR" sz="3200" baseline="-25000" dirty="0" smtClean="0"/>
                        <a:t>n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1000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1030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1060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1090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1120</a:t>
                      </a:r>
                      <a:endParaRPr lang="fr-FR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780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86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1°) </a:t>
            </a:r>
            <a:r>
              <a:rPr lang="fr-FR" b="1" dirty="0" smtClean="0">
                <a:solidFill>
                  <a:srgbClr val="0070C0"/>
                </a:solidFill>
              </a:rPr>
              <a:t>Tracez la courbe de la suite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23582"/>
            <a:ext cx="10515600" cy="583441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sz="4200" dirty="0" smtClean="0"/>
              <a:t>En 2003 : u</a:t>
            </a:r>
            <a:r>
              <a:rPr lang="fr-FR" sz="4200" baseline="-25000" dirty="0" smtClean="0"/>
              <a:t>0</a:t>
            </a:r>
            <a:r>
              <a:rPr lang="fr-FR" sz="4200" dirty="0" smtClean="0"/>
              <a:t> = </a:t>
            </a:r>
            <a:r>
              <a:rPr lang="fr-FR" sz="4200" dirty="0" smtClean="0">
                <a:solidFill>
                  <a:srgbClr val="FF0000"/>
                </a:solidFill>
              </a:rPr>
              <a:t>1000</a:t>
            </a:r>
            <a:r>
              <a:rPr lang="fr-FR" sz="4200" dirty="0" smtClean="0"/>
              <a:t> € </a:t>
            </a:r>
            <a:r>
              <a:rPr lang="fr-FR" sz="3800" dirty="0" smtClean="0"/>
              <a:t>en </a:t>
            </a:r>
            <a:r>
              <a:rPr lang="fr-FR" sz="3800" dirty="0" smtClean="0">
                <a:solidFill>
                  <a:srgbClr val="00B050"/>
                </a:solidFill>
              </a:rPr>
              <a:t>intérêts simples </a:t>
            </a:r>
            <a:r>
              <a:rPr lang="fr-FR" sz="3800" dirty="0" smtClean="0"/>
              <a:t>annuels à 3% </a:t>
            </a:r>
            <a:endParaRPr lang="fr-FR" sz="4200" dirty="0" smtClean="0"/>
          </a:p>
          <a:p>
            <a:pPr>
              <a:buNone/>
            </a:pPr>
            <a:r>
              <a:rPr lang="fr-FR" sz="4400" dirty="0" smtClean="0"/>
              <a:t>u</a:t>
            </a:r>
            <a:r>
              <a:rPr lang="fr-FR" sz="4400" baseline="-25000" dirty="0" smtClean="0"/>
              <a:t>1</a:t>
            </a:r>
            <a:r>
              <a:rPr lang="fr-FR" sz="4400" dirty="0" smtClean="0"/>
              <a:t> =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+ Intérêts =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+ 3%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=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+ 3%(1000) </a:t>
            </a:r>
          </a:p>
          <a:p>
            <a:pPr>
              <a:buNone/>
            </a:pPr>
            <a:r>
              <a:rPr lang="fr-FR" sz="4400" dirty="0" smtClean="0"/>
              <a:t>     =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+ 30 = 1000 + 30 = </a:t>
            </a:r>
            <a:r>
              <a:rPr lang="fr-FR" sz="4400" dirty="0" smtClean="0">
                <a:solidFill>
                  <a:srgbClr val="FF0000"/>
                </a:solidFill>
              </a:rPr>
              <a:t>1030</a:t>
            </a:r>
          </a:p>
          <a:p>
            <a:pPr>
              <a:buNone/>
            </a:pPr>
            <a:r>
              <a:rPr lang="fr-FR" sz="4400" dirty="0" smtClean="0"/>
              <a:t>Les </a:t>
            </a:r>
            <a:r>
              <a:rPr lang="fr-FR" sz="4400" dirty="0" smtClean="0">
                <a:solidFill>
                  <a:srgbClr val="00B050"/>
                </a:solidFill>
              </a:rPr>
              <a:t>intérêts annuels </a:t>
            </a:r>
            <a:r>
              <a:rPr lang="fr-FR" sz="4400" dirty="0" smtClean="0"/>
              <a:t>gagnés en € sont </a:t>
            </a:r>
            <a:r>
              <a:rPr lang="fr-FR" sz="4400" dirty="0" smtClean="0">
                <a:solidFill>
                  <a:srgbClr val="00B050"/>
                </a:solidFill>
              </a:rPr>
              <a:t>constants</a:t>
            </a:r>
            <a:endParaRPr lang="fr-FR" sz="44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/>
              <a:t>Donc u</a:t>
            </a:r>
            <a:r>
              <a:rPr lang="fr-FR" sz="4400" baseline="-25000" dirty="0" smtClean="0"/>
              <a:t>2</a:t>
            </a:r>
            <a:r>
              <a:rPr lang="fr-FR" sz="4400" dirty="0" smtClean="0"/>
              <a:t> = u</a:t>
            </a:r>
            <a:r>
              <a:rPr lang="fr-FR" sz="4400" baseline="-25000" dirty="0" smtClean="0"/>
              <a:t>1</a:t>
            </a:r>
            <a:r>
              <a:rPr lang="fr-FR" sz="4400" dirty="0" smtClean="0"/>
              <a:t> + Intérêts = u</a:t>
            </a:r>
            <a:r>
              <a:rPr lang="fr-FR" sz="4400" baseline="-25000" dirty="0" smtClean="0"/>
              <a:t>1</a:t>
            </a:r>
            <a:r>
              <a:rPr lang="fr-FR" sz="4400" dirty="0" smtClean="0"/>
              <a:t> + </a:t>
            </a:r>
            <a:r>
              <a:rPr lang="fr-FR" sz="4400" dirty="0" smtClean="0">
                <a:solidFill>
                  <a:srgbClr val="00B050"/>
                </a:solidFill>
              </a:rPr>
              <a:t>30</a:t>
            </a:r>
            <a:r>
              <a:rPr lang="fr-FR" sz="4400" dirty="0" smtClean="0"/>
              <a:t> = 1030 + 30 = </a:t>
            </a:r>
            <a:r>
              <a:rPr lang="fr-FR" sz="4400" dirty="0" smtClean="0">
                <a:solidFill>
                  <a:srgbClr val="FF0000"/>
                </a:solidFill>
              </a:rPr>
              <a:t>1060</a:t>
            </a:r>
          </a:p>
          <a:p>
            <a:pPr>
              <a:buNone/>
            </a:pPr>
            <a:r>
              <a:rPr lang="fr-FR" sz="4400" dirty="0" smtClean="0"/>
              <a:t>Même méthode : </a:t>
            </a: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n+1</a:t>
            </a:r>
            <a:r>
              <a:rPr lang="fr-FR" sz="4400" dirty="0" smtClean="0">
                <a:solidFill>
                  <a:srgbClr val="FF0000"/>
                </a:solidFill>
              </a:rPr>
              <a:t> </a:t>
            </a:r>
            <a:r>
              <a:rPr lang="fr-FR" sz="4400" dirty="0" smtClean="0"/>
              <a:t>= u</a:t>
            </a:r>
            <a:r>
              <a:rPr lang="fr-FR" sz="4400" baseline="-25000" dirty="0" smtClean="0"/>
              <a:t>n</a:t>
            </a:r>
            <a:r>
              <a:rPr lang="fr-FR" sz="4400" dirty="0" smtClean="0"/>
              <a:t> + Intérêts = </a:t>
            </a: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n</a:t>
            </a:r>
            <a:r>
              <a:rPr lang="fr-FR" sz="4400" dirty="0" smtClean="0">
                <a:solidFill>
                  <a:srgbClr val="FF0000"/>
                </a:solidFill>
              </a:rPr>
              <a:t> +</a:t>
            </a:r>
            <a:r>
              <a:rPr lang="fr-FR" sz="4400" dirty="0" smtClean="0"/>
              <a:t> </a:t>
            </a:r>
            <a:r>
              <a:rPr lang="fr-FR" sz="4400" dirty="0" smtClean="0">
                <a:solidFill>
                  <a:srgbClr val="00B050"/>
                </a:solidFill>
              </a:rPr>
              <a:t>30</a:t>
            </a:r>
            <a:r>
              <a:rPr lang="fr-FR" sz="4400" dirty="0" smtClean="0"/>
              <a:t> </a:t>
            </a:r>
          </a:p>
          <a:p>
            <a:pPr>
              <a:buNone/>
            </a:pPr>
            <a:r>
              <a:rPr lang="fr-FR" sz="4400" dirty="0" smtClean="0"/>
              <a:t>	</a:t>
            </a:r>
          </a:p>
          <a:p>
            <a:pPr>
              <a:buNone/>
            </a:pPr>
            <a:endParaRPr lang="fr-FR" sz="4400" dirty="0" smtClean="0"/>
          </a:p>
          <a:p>
            <a:pPr>
              <a:buNone/>
            </a:pPr>
            <a:endParaRPr lang="fr-FR" sz="4400" dirty="0" smtClean="0"/>
          </a:p>
          <a:p>
            <a:pPr>
              <a:buNone/>
            </a:pPr>
            <a:r>
              <a:rPr lang="fr-FR" sz="4400" dirty="0" smtClean="0"/>
              <a:t>0           1           2           3          4</a:t>
            </a:r>
            <a:endParaRPr lang="fr-FR" sz="4400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887104" y="6196084"/>
            <a:ext cx="6974006" cy="272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1039504" y="4531057"/>
            <a:ext cx="25021" cy="18174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14400" y="5745707"/>
            <a:ext cx="6974006" cy="27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916674" y="5283958"/>
            <a:ext cx="6974006" cy="27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959892" y="4808561"/>
            <a:ext cx="6974006" cy="27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442949" y="4694830"/>
            <a:ext cx="13648" cy="1610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3837295" y="4697105"/>
            <a:ext cx="13648" cy="1610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5215719" y="4710753"/>
            <a:ext cx="13648" cy="1610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6594143" y="4710753"/>
            <a:ext cx="13648" cy="1610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914400" y="5172501"/>
            <a:ext cx="245660" cy="24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2336042" y="5133833"/>
            <a:ext cx="245660" cy="24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3730388" y="5108812"/>
            <a:ext cx="245660" cy="24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5111087" y="5070142"/>
            <a:ext cx="245660" cy="24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491785" y="5058770"/>
            <a:ext cx="245660" cy="2456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 flipV="1">
            <a:off x="900752" y="5145206"/>
            <a:ext cx="6960359" cy="136479"/>
          </a:xfrm>
          <a:prstGeom prst="line">
            <a:avLst/>
          </a:prstGeom>
          <a:ln w="317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au 18"/>
          <p:cNvGraphicFramePr>
            <a:graphicFrameLocks noGrp="1"/>
          </p:cNvGraphicFramePr>
          <p:nvPr/>
        </p:nvGraphicFramePr>
        <p:xfrm>
          <a:off x="4934108" y="5417337"/>
          <a:ext cx="699372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5620"/>
                <a:gridCol w="1165620"/>
                <a:gridCol w="1165620"/>
                <a:gridCol w="1165620"/>
                <a:gridCol w="1165620"/>
                <a:gridCol w="116562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n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1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2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3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4</a:t>
                      </a:r>
                      <a:endParaRPr lang="fr-F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u</a:t>
                      </a:r>
                      <a:r>
                        <a:rPr lang="fr-FR" sz="2000" baseline="-25000" dirty="0" smtClean="0"/>
                        <a:t>n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1000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1030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1060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1090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1120</a:t>
                      </a:r>
                      <a:endParaRPr lang="fr-F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780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86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2°) </a:t>
            </a:r>
            <a:r>
              <a:rPr lang="fr-FR" b="1" dirty="0" smtClean="0">
                <a:solidFill>
                  <a:srgbClr val="0070C0"/>
                </a:solidFill>
              </a:rPr>
              <a:t>Démontrez que (u</a:t>
            </a:r>
            <a:r>
              <a:rPr lang="fr-FR" b="1" baseline="-25000" dirty="0" smtClean="0">
                <a:solidFill>
                  <a:srgbClr val="0070C0"/>
                </a:solidFill>
              </a:rPr>
              <a:t>n</a:t>
            </a:r>
            <a:r>
              <a:rPr lang="fr-FR" b="1" dirty="0" smtClean="0">
                <a:solidFill>
                  <a:srgbClr val="0070C0"/>
                </a:solidFill>
              </a:rPr>
              <a:t>) est une suite arithmétique</a:t>
            </a:r>
            <a:r>
              <a:rPr lang="fr-FR" b="1" dirty="0" smtClean="0"/>
              <a:t>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23582"/>
            <a:ext cx="10515600" cy="58344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/>
              <a:t> </a:t>
            </a:r>
            <a:r>
              <a:rPr lang="fr-FR" sz="4400" dirty="0" smtClean="0">
                <a:solidFill>
                  <a:srgbClr val="FF0000"/>
                </a:solidFill>
              </a:rPr>
              <a:t>   … ?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xmlns="" val="42780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86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2°) </a:t>
            </a:r>
            <a:r>
              <a:rPr lang="fr-FR" b="1" dirty="0" smtClean="0">
                <a:solidFill>
                  <a:srgbClr val="0070C0"/>
                </a:solidFill>
              </a:rPr>
              <a:t>Démontrez que (u</a:t>
            </a:r>
            <a:r>
              <a:rPr lang="fr-FR" b="1" baseline="-25000" dirty="0" smtClean="0">
                <a:solidFill>
                  <a:srgbClr val="0070C0"/>
                </a:solidFill>
              </a:rPr>
              <a:t>n</a:t>
            </a:r>
            <a:r>
              <a:rPr lang="fr-FR" b="1" dirty="0" smtClean="0">
                <a:solidFill>
                  <a:srgbClr val="0070C0"/>
                </a:solidFill>
              </a:rPr>
              <a:t>) est une suite arithmétique</a:t>
            </a:r>
            <a:r>
              <a:rPr lang="fr-FR" b="1" dirty="0" smtClean="0"/>
              <a:t>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41946"/>
            <a:ext cx="10515600" cy="56160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/>
              <a:t> </a:t>
            </a: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n+1</a:t>
            </a:r>
            <a:r>
              <a:rPr lang="fr-FR" sz="4400" dirty="0" smtClean="0">
                <a:solidFill>
                  <a:srgbClr val="FF0000"/>
                </a:solidFill>
              </a:rPr>
              <a:t> </a:t>
            </a:r>
            <a:r>
              <a:rPr lang="fr-FR" sz="4400" dirty="0" smtClean="0"/>
              <a:t>= u</a:t>
            </a:r>
            <a:r>
              <a:rPr lang="fr-FR" sz="4400" baseline="-25000" dirty="0" smtClean="0"/>
              <a:t>n</a:t>
            </a:r>
            <a:r>
              <a:rPr lang="fr-FR" sz="4400" dirty="0" smtClean="0"/>
              <a:t> + Intérêts </a:t>
            </a:r>
            <a:r>
              <a:rPr lang="fr-FR" sz="4400" i="1" dirty="0" smtClean="0"/>
              <a:t>constants</a:t>
            </a:r>
            <a:r>
              <a:rPr lang="fr-FR" sz="4400" dirty="0" smtClean="0"/>
              <a:t> = </a:t>
            </a: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n</a:t>
            </a:r>
            <a:r>
              <a:rPr lang="fr-FR" sz="4400" dirty="0" smtClean="0">
                <a:solidFill>
                  <a:srgbClr val="FF0000"/>
                </a:solidFill>
              </a:rPr>
              <a:t> +</a:t>
            </a:r>
            <a:r>
              <a:rPr lang="fr-FR" sz="4400" dirty="0" smtClean="0"/>
              <a:t> </a:t>
            </a:r>
            <a:r>
              <a:rPr lang="fr-FR" sz="4400" dirty="0" smtClean="0">
                <a:solidFill>
                  <a:srgbClr val="00B050"/>
                </a:solidFill>
              </a:rPr>
              <a:t>30</a:t>
            </a:r>
            <a:r>
              <a:rPr lang="fr-FR" sz="44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		u</a:t>
            </a:r>
            <a:r>
              <a:rPr lang="fr-FR" sz="4400" baseline="-25000" dirty="0" smtClean="0">
                <a:solidFill>
                  <a:srgbClr val="FF0000"/>
                </a:solidFill>
              </a:rPr>
              <a:t>n+1</a:t>
            </a:r>
            <a:r>
              <a:rPr lang="fr-FR" sz="4400" dirty="0" smtClean="0">
                <a:solidFill>
                  <a:srgbClr val="FF0000"/>
                </a:solidFill>
              </a:rPr>
              <a:t> </a:t>
            </a:r>
            <a:r>
              <a:rPr lang="fr-FR" sz="4400" dirty="0" smtClean="0"/>
              <a:t>– </a:t>
            </a: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n</a:t>
            </a:r>
            <a:r>
              <a:rPr lang="fr-FR" sz="4400" dirty="0" smtClean="0"/>
              <a:t> = C</a:t>
            </a:r>
            <a:r>
              <a:rPr lang="fr-FR" sz="4400" baseline="30000" dirty="0" smtClean="0"/>
              <a:t>te</a:t>
            </a:r>
            <a:r>
              <a:rPr lang="fr-FR" sz="4400" dirty="0" smtClean="0"/>
              <a:t> = </a:t>
            </a:r>
            <a:r>
              <a:rPr lang="fr-FR" sz="4400" dirty="0" smtClean="0">
                <a:solidFill>
                  <a:srgbClr val="00B050"/>
                </a:solidFill>
              </a:rPr>
              <a:t>30</a:t>
            </a:r>
            <a:r>
              <a:rPr lang="fr-FR" sz="4400" dirty="0" smtClean="0"/>
              <a:t>        </a:t>
            </a:r>
            <a:r>
              <a:rPr lang="fr-FR" dirty="0" smtClean="0"/>
              <a:t>( C</a:t>
            </a:r>
            <a:r>
              <a:rPr lang="fr-FR" baseline="30000" dirty="0" smtClean="0"/>
              <a:t>te</a:t>
            </a:r>
            <a:r>
              <a:rPr lang="fr-FR" dirty="0" smtClean="0"/>
              <a:t> signifie « constante » ) </a:t>
            </a:r>
            <a:endParaRPr lang="fr-FR" sz="4400" dirty="0" smtClean="0"/>
          </a:p>
          <a:p>
            <a:pPr>
              <a:buNone/>
            </a:pPr>
            <a:r>
              <a:rPr lang="fr-FR" sz="4400" dirty="0" smtClean="0"/>
              <a:t>		la suite est </a:t>
            </a:r>
            <a:r>
              <a:rPr lang="fr-FR" sz="4400" dirty="0" smtClean="0">
                <a:solidFill>
                  <a:srgbClr val="FF0000"/>
                </a:solidFill>
              </a:rPr>
              <a:t>arithmétique </a:t>
            </a:r>
            <a:r>
              <a:rPr lang="fr-FR" sz="4400" dirty="0" smtClean="0"/>
              <a:t>de raison</a:t>
            </a:r>
            <a:r>
              <a:rPr lang="fr-FR" sz="4400" dirty="0" smtClean="0">
                <a:solidFill>
                  <a:srgbClr val="00B050"/>
                </a:solidFill>
              </a:rPr>
              <a:t> 30</a:t>
            </a:r>
          </a:p>
          <a:p>
            <a:pPr>
              <a:buNone/>
            </a:pP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3°) </a:t>
            </a:r>
            <a:r>
              <a:rPr lang="fr-FR" sz="4400" dirty="0" smtClean="0">
                <a:solidFill>
                  <a:srgbClr val="0070C0"/>
                </a:solidFill>
              </a:rPr>
              <a:t>Déterminez 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fr-FR" sz="4400" baseline="-25000" dirty="0" smtClean="0">
                <a:solidFill>
                  <a:schemeClr val="accent2">
                    <a:lumMod val="75000"/>
                  </a:schemeClr>
                </a:solidFill>
              </a:rPr>
              <a:t>20</a:t>
            </a:r>
            <a:r>
              <a:rPr lang="fr-FR" sz="4400" dirty="0" smtClean="0">
                <a:solidFill>
                  <a:srgbClr val="0070C0"/>
                </a:solidFill>
              </a:rPr>
              <a:t> et l’expression de 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fr-FR" sz="4400" baseline="-25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0</a:t>
            </a:r>
            <a:r>
              <a:rPr lang="fr-FR" sz="4400" dirty="0" smtClean="0"/>
              <a:t>= 1000 €</a:t>
            </a:r>
            <a:endParaRPr lang="fr-FR" sz="4400" dirty="0"/>
          </a:p>
        </p:txBody>
      </p:sp>
      <p:sp>
        <p:nvSpPr>
          <p:cNvPr id="5" name="Double flèche horizontale 4"/>
          <p:cNvSpPr/>
          <p:nvPr/>
        </p:nvSpPr>
        <p:spPr>
          <a:xfrm>
            <a:off x="968991" y="1937981"/>
            <a:ext cx="750626" cy="382137"/>
          </a:xfrm>
          <a:prstGeom prst="leftRightArrow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Double flèche horizontale 5"/>
          <p:cNvSpPr/>
          <p:nvPr/>
        </p:nvSpPr>
        <p:spPr>
          <a:xfrm>
            <a:off x="984913" y="2649939"/>
            <a:ext cx="750626" cy="382137"/>
          </a:xfrm>
          <a:prstGeom prst="leftRightArrow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780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86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2°) </a:t>
            </a:r>
            <a:r>
              <a:rPr lang="fr-FR" b="1" dirty="0" smtClean="0">
                <a:solidFill>
                  <a:srgbClr val="0070C0"/>
                </a:solidFill>
              </a:rPr>
              <a:t>Démontrez que (u</a:t>
            </a:r>
            <a:r>
              <a:rPr lang="fr-FR" b="1" baseline="-25000" dirty="0" smtClean="0">
                <a:solidFill>
                  <a:srgbClr val="0070C0"/>
                </a:solidFill>
              </a:rPr>
              <a:t>n</a:t>
            </a:r>
            <a:r>
              <a:rPr lang="fr-FR" b="1" dirty="0" smtClean="0">
                <a:solidFill>
                  <a:srgbClr val="0070C0"/>
                </a:solidFill>
              </a:rPr>
              <a:t>) est une suite arithmétique</a:t>
            </a:r>
            <a:r>
              <a:rPr lang="fr-FR" b="1" dirty="0" smtClean="0"/>
              <a:t>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23582"/>
            <a:ext cx="10515600" cy="58344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/>
              <a:t> </a:t>
            </a: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n+1</a:t>
            </a:r>
            <a:r>
              <a:rPr lang="fr-FR" sz="4400" dirty="0" smtClean="0">
                <a:solidFill>
                  <a:srgbClr val="FF0000"/>
                </a:solidFill>
              </a:rPr>
              <a:t> </a:t>
            </a:r>
            <a:r>
              <a:rPr lang="fr-FR" sz="4400" dirty="0" smtClean="0"/>
              <a:t>= u</a:t>
            </a:r>
            <a:r>
              <a:rPr lang="fr-FR" sz="4400" baseline="-25000" dirty="0" smtClean="0"/>
              <a:t>n</a:t>
            </a:r>
            <a:r>
              <a:rPr lang="fr-FR" sz="4400" dirty="0" smtClean="0"/>
              <a:t> + Intérêts = </a:t>
            </a: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n</a:t>
            </a:r>
            <a:r>
              <a:rPr lang="fr-FR" sz="4400" dirty="0" smtClean="0">
                <a:solidFill>
                  <a:srgbClr val="FF0000"/>
                </a:solidFill>
              </a:rPr>
              <a:t> +</a:t>
            </a:r>
            <a:r>
              <a:rPr lang="fr-FR" sz="4400" dirty="0" smtClean="0"/>
              <a:t> </a:t>
            </a:r>
            <a:r>
              <a:rPr lang="fr-FR" sz="4400" dirty="0" smtClean="0">
                <a:solidFill>
                  <a:srgbClr val="00B050"/>
                </a:solidFill>
              </a:rPr>
              <a:t>30</a:t>
            </a:r>
            <a:r>
              <a:rPr lang="fr-FR" sz="44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		u</a:t>
            </a:r>
            <a:r>
              <a:rPr lang="fr-FR" sz="4400" baseline="-25000" dirty="0" smtClean="0">
                <a:solidFill>
                  <a:srgbClr val="FF0000"/>
                </a:solidFill>
              </a:rPr>
              <a:t>n+1</a:t>
            </a:r>
            <a:r>
              <a:rPr lang="fr-FR" sz="4400" dirty="0" smtClean="0">
                <a:solidFill>
                  <a:srgbClr val="FF0000"/>
                </a:solidFill>
              </a:rPr>
              <a:t> </a:t>
            </a:r>
            <a:r>
              <a:rPr lang="fr-FR" sz="4400" dirty="0" smtClean="0"/>
              <a:t>– </a:t>
            </a: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n</a:t>
            </a:r>
            <a:r>
              <a:rPr lang="fr-FR" sz="4400" dirty="0" smtClean="0"/>
              <a:t> = C</a:t>
            </a:r>
            <a:r>
              <a:rPr lang="fr-FR" sz="4400" baseline="30000" dirty="0" smtClean="0"/>
              <a:t>te</a:t>
            </a:r>
            <a:r>
              <a:rPr lang="fr-FR" sz="4400" dirty="0" smtClean="0"/>
              <a:t> = </a:t>
            </a:r>
            <a:r>
              <a:rPr lang="fr-FR" sz="4400" dirty="0" smtClean="0">
                <a:solidFill>
                  <a:srgbClr val="00B050"/>
                </a:solidFill>
              </a:rPr>
              <a:t>30</a:t>
            </a:r>
            <a:r>
              <a:rPr lang="fr-FR" sz="4400" dirty="0" smtClean="0"/>
              <a:t>        </a:t>
            </a:r>
            <a:r>
              <a:rPr lang="fr-FR" dirty="0" smtClean="0"/>
              <a:t>( C</a:t>
            </a:r>
            <a:r>
              <a:rPr lang="fr-FR" baseline="30000" dirty="0" smtClean="0"/>
              <a:t>te</a:t>
            </a:r>
            <a:r>
              <a:rPr lang="fr-FR" dirty="0" smtClean="0"/>
              <a:t> signifie « constante » ) </a:t>
            </a:r>
            <a:endParaRPr lang="fr-FR" sz="4400" dirty="0" smtClean="0"/>
          </a:p>
          <a:p>
            <a:pPr>
              <a:buNone/>
            </a:pPr>
            <a:r>
              <a:rPr lang="fr-FR" sz="4400" dirty="0" smtClean="0"/>
              <a:t>		la suite est </a:t>
            </a:r>
            <a:r>
              <a:rPr lang="fr-FR" sz="4400" dirty="0" smtClean="0">
                <a:solidFill>
                  <a:srgbClr val="FF0000"/>
                </a:solidFill>
              </a:rPr>
              <a:t>arithmétique </a:t>
            </a:r>
            <a:r>
              <a:rPr lang="fr-FR" sz="4400" dirty="0" smtClean="0"/>
              <a:t>de raison</a:t>
            </a:r>
            <a:r>
              <a:rPr lang="fr-FR" sz="4400" dirty="0" smtClean="0">
                <a:solidFill>
                  <a:srgbClr val="00B050"/>
                </a:solidFill>
              </a:rPr>
              <a:t> 30</a:t>
            </a:r>
          </a:p>
          <a:p>
            <a:pPr>
              <a:buNone/>
            </a:pPr>
            <a:endParaRPr lang="fr-FR" sz="4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400" dirty="0" smtClean="0">
                <a:solidFill>
                  <a:srgbClr val="FF0000"/>
                </a:solidFill>
              </a:rPr>
              <a:t>3°) </a:t>
            </a:r>
            <a:r>
              <a:rPr lang="fr-FR" sz="4400" dirty="0" smtClean="0">
                <a:solidFill>
                  <a:srgbClr val="0070C0"/>
                </a:solidFill>
              </a:rPr>
              <a:t>Déterminez 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fr-FR" sz="4400" baseline="-25000" dirty="0" smtClean="0">
                <a:solidFill>
                  <a:schemeClr val="accent2">
                    <a:lumMod val="75000"/>
                  </a:schemeClr>
                </a:solidFill>
              </a:rPr>
              <a:t>20</a:t>
            </a:r>
            <a:r>
              <a:rPr lang="fr-FR" sz="4400" dirty="0" smtClean="0">
                <a:solidFill>
                  <a:srgbClr val="0070C0"/>
                </a:solidFill>
              </a:rPr>
              <a:t> et l’expression de 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fr-FR" sz="4400" baseline="-25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endParaRPr lang="fr-FR" sz="4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4400" b="1" dirty="0" smtClean="0">
                <a:solidFill>
                  <a:srgbClr val="00B050"/>
                </a:solidFill>
              </a:rPr>
              <a:t>u</a:t>
            </a:r>
            <a:r>
              <a:rPr lang="fr-FR" sz="4400" b="1" baseline="-25000" dirty="0" smtClean="0">
                <a:solidFill>
                  <a:srgbClr val="00B050"/>
                </a:solidFill>
              </a:rPr>
              <a:t>20</a:t>
            </a:r>
            <a:r>
              <a:rPr lang="fr-FR" sz="4400" b="1" dirty="0" smtClean="0">
                <a:solidFill>
                  <a:srgbClr val="00B050"/>
                </a:solidFill>
              </a:rPr>
              <a:t> – u</a:t>
            </a:r>
            <a:r>
              <a:rPr lang="fr-FR" sz="4400" b="1" baseline="-25000" dirty="0" smtClean="0">
                <a:solidFill>
                  <a:srgbClr val="00B050"/>
                </a:solidFill>
              </a:rPr>
              <a:t>0</a:t>
            </a:r>
            <a:r>
              <a:rPr lang="fr-FR" sz="4400" b="1" dirty="0" smtClean="0">
                <a:solidFill>
                  <a:srgbClr val="00B050"/>
                </a:solidFill>
              </a:rPr>
              <a:t> = ( 20 – 0 ) r</a:t>
            </a:r>
          </a:p>
          <a:p>
            <a:pPr>
              <a:buNone/>
            </a:pPr>
            <a:r>
              <a:rPr lang="fr-FR" sz="4400" dirty="0" smtClean="0"/>
              <a:t>			 </a:t>
            </a: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20</a:t>
            </a:r>
            <a:r>
              <a:rPr lang="fr-FR" sz="4400" dirty="0" smtClean="0"/>
              <a:t> =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+ ( 20 – 0 ) r </a:t>
            </a:r>
          </a:p>
          <a:p>
            <a:pPr>
              <a:buNone/>
            </a:pPr>
            <a:r>
              <a:rPr lang="fr-FR" sz="4400" dirty="0" smtClean="0"/>
              <a:t>				= 1000 + 20 × 30 = </a:t>
            </a:r>
            <a:r>
              <a:rPr lang="fr-FR" sz="4400" dirty="0" smtClean="0">
                <a:solidFill>
                  <a:srgbClr val="FF0000"/>
                </a:solidFill>
              </a:rPr>
              <a:t>1600</a:t>
            </a:r>
          </a:p>
          <a:p>
            <a:pPr>
              <a:buNone/>
            </a:pPr>
            <a:endParaRPr lang="fr-FR" sz="4400" dirty="0"/>
          </a:p>
        </p:txBody>
      </p:sp>
      <p:sp>
        <p:nvSpPr>
          <p:cNvPr id="5" name="Double flèche horizontale 4"/>
          <p:cNvSpPr/>
          <p:nvPr/>
        </p:nvSpPr>
        <p:spPr>
          <a:xfrm>
            <a:off x="968991" y="1937981"/>
            <a:ext cx="750626" cy="382137"/>
          </a:xfrm>
          <a:prstGeom prst="leftRightArrow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Double flèche horizontale 5"/>
          <p:cNvSpPr/>
          <p:nvPr/>
        </p:nvSpPr>
        <p:spPr>
          <a:xfrm>
            <a:off x="984913" y="2649939"/>
            <a:ext cx="750626" cy="382137"/>
          </a:xfrm>
          <a:prstGeom prst="leftRightArrow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ouble flèche horizontale 6"/>
          <p:cNvSpPr/>
          <p:nvPr/>
        </p:nvSpPr>
        <p:spPr>
          <a:xfrm>
            <a:off x="1874292" y="5613777"/>
            <a:ext cx="750626" cy="382137"/>
          </a:xfrm>
          <a:prstGeom prst="leftRightArrow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780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245660"/>
            <a:ext cx="10515600" cy="11946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      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59307"/>
            <a:ext cx="10515600" cy="65986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400" dirty="0" smtClean="0"/>
              <a:t> </a:t>
            </a:r>
            <a:r>
              <a:rPr lang="fr-FR" sz="4400" dirty="0" smtClean="0">
                <a:solidFill>
                  <a:srgbClr val="FF0000"/>
                </a:solidFill>
              </a:rPr>
              <a:t>3°) </a:t>
            </a:r>
            <a:r>
              <a:rPr lang="fr-FR" sz="4400" dirty="0" smtClean="0">
                <a:solidFill>
                  <a:srgbClr val="0070C0"/>
                </a:solidFill>
              </a:rPr>
              <a:t>Déterminez 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fr-FR" sz="4400" baseline="-25000" dirty="0" smtClean="0">
                <a:solidFill>
                  <a:schemeClr val="accent2">
                    <a:lumMod val="75000"/>
                  </a:schemeClr>
                </a:solidFill>
              </a:rPr>
              <a:t>20</a:t>
            </a:r>
            <a:r>
              <a:rPr lang="fr-FR" sz="4400" dirty="0" smtClean="0">
                <a:solidFill>
                  <a:srgbClr val="0070C0"/>
                </a:solidFill>
              </a:rPr>
              <a:t> et l’expression de 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fr-FR" sz="4400" baseline="-25000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endParaRPr lang="fr-FR" sz="4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4400" b="1" dirty="0" smtClean="0">
                <a:solidFill>
                  <a:srgbClr val="00B050"/>
                </a:solidFill>
              </a:rPr>
              <a:t>u</a:t>
            </a:r>
            <a:r>
              <a:rPr lang="fr-FR" sz="4400" b="1" baseline="-25000" dirty="0" smtClean="0">
                <a:solidFill>
                  <a:srgbClr val="00B050"/>
                </a:solidFill>
              </a:rPr>
              <a:t>20</a:t>
            </a:r>
            <a:r>
              <a:rPr lang="fr-FR" sz="4400" b="1" dirty="0" smtClean="0">
                <a:solidFill>
                  <a:srgbClr val="00B050"/>
                </a:solidFill>
              </a:rPr>
              <a:t> – u</a:t>
            </a:r>
            <a:r>
              <a:rPr lang="fr-FR" sz="4400" b="1" baseline="-25000" dirty="0" smtClean="0">
                <a:solidFill>
                  <a:srgbClr val="00B050"/>
                </a:solidFill>
              </a:rPr>
              <a:t>0</a:t>
            </a:r>
            <a:r>
              <a:rPr lang="fr-FR" sz="4400" b="1" dirty="0" smtClean="0">
                <a:solidFill>
                  <a:srgbClr val="00B050"/>
                </a:solidFill>
              </a:rPr>
              <a:t> = ( 20 – 0 ) r</a:t>
            </a:r>
          </a:p>
          <a:p>
            <a:pPr>
              <a:buNone/>
            </a:pPr>
            <a:r>
              <a:rPr lang="fr-FR" sz="4400" dirty="0" smtClean="0"/>
              <a:t>			 </a:t>
            </a: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20</a:t>
            </a:r>
            <a:r>
              <a:rPr lang="fr-FR" sz="4400" dirty="0" smtClean="0"/>
              <a:t> =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+ ( 20 – 0 ) r </a:t>
            </a:r>
          </a:p>
          <a:p>
            <a:pPr>
              <a:buNone/>
            </a:pPr>
            <a:r>
              <a:rPr lang="fr-FR" sz="4400" dirty="0" smtClean="0"/>
              <a:t>				= 1000 + 20 × 30 = </a:t>
            </a:r>
            <a:r>
              <a:rPr lang="fr-FR" sz="4400" dirty="0" smtClean="0">
                <a:solidFill>
                  <a:srgbClr val="FF0000"/>
                </a:solidFill>
              </a:rPr>
              <a:t>1600</a:t>
            </a:r>
          </a:p>
          <a:p>
            <a:pPr>
              <a:buNone/>
            </a:pPr>
            <a:r>
              <a:rPr lang="fr-FR" sz="4400" dirty="0" smtClean="0">
                <a:solidFill>
                  <a:srgbClr val="0070C0"/>
                </a:solidFill>
              </a:rPr>
              <a:t>Même méthode :</a:t>
            </a:r>
          </a:p>
          <a:p>
            <a:pPr>
              <a:buNone/>
            </a:pPr>
            <a:r>
              <a:rPr lang="fr-FR" sz="4400" b="1" dirty="0" smtClean="0">
                <a:solidFill>
                  <a:srgbClr val="00B050"/>
                </a:solidFill>
              </a:rPr>
              <a:t>u</a:t>
            </a:r>
            <a:r>
              <a:rPr lang="fr-FR" sz="4400" b="1" baseline="-25000" dirty="0" smtClean="0">
                <a:solidFill>
                  <a:srgbClr val="00B050"/>
                </a:solidFill>
              </a:rPr>
              <a:t>n</a:t>
            </a:r>
            <a:r>
              <a:rPr lang="fr-FR" sz="4400" b="1" dirty="0" smtClean="0">
                <a:solidFill>
                  <a:srgbClr val="00B050"/>
                </a:solidFill>
              </a:rPr>
              <a:t> – u</a:t>
            </a:r>
            <a:r>
              <a:rPr lang="fr-FR" sz="4400" b="1" baseline="-25000" dirty="0" smtClean="0">
                <a:solidFill>
                  <a:srgbClr val="00B050"/>
                </a:solidFill>
              </a:rPr>
              <a:t>0</a:t>
            </a:r>
            <a:r>
              <a:rPr lang="fr-FR" sz="4400" b="1" dirty="0" smtClean="0">
                <a:solidFill>
                  <a:srgbClr val="00B050"/>
                </a:solidFill>
              </a:rPr>
              <a:t> = ( n – 0 ) r</a:t>
            </a:r>
          </a:p>
          <a:p>
            <a:pPr>
              <a:buNone/>
            </a:pPr>
            <a:r>
              <a:rPr lang="fr-FR" sz="4400" dirty="0" smtClean="0"/>
              <a:t>			 </a:t>
            </a:r>
            <a:r>
              <a:rPr lang="fr-FR" sz="4400" dirty="0" smtClean="0">
                <a:solidFill>
                  <a:srgbClr val="FF0000"/>
                </a:solidFill>
              </a:rPr>
              <a:t>u</a:t>
            </a:r>
            <a:r>
              <a:rPr lang="fr-FR" sz="4400" baseline="-25000" dirty="0" smtClean="0">
                <a:solidFill>
                  <a:srgbClr val="FF0000"/>
                </a:solidFill>
              </a:rPr>
              <a:t>n</a:t>
            </a:r>
            <a:r>
              <a:rPr lang="fr-FR" sz="4400" dirty="0" smtClean="0"/>
              <a:t> = u</a:t>
            </a:r>
            <a:r>
              <a:rPr lang="fr-FR" sz="4400" baseline="-25000" dirty="0" smtClean="0"/>
              <a:t>0</a:t>
            </a:r>
            <a:r>
              <a:rPr lang="fr-FR" sz="4400" dirty="0" smtClean="0"/>
              <a:t> + ( n – 0 ) r </a:t>
            </a:r>
          </a:p>
          <a:p>
            <a:pPr>
              <a:buNone/>
            </a:pPr>
            <a:r>
              <a:rPr lang="fr-FR" sz="4400" dirty="0" smtClean="0"/>
              <a:t>				= 1000 + </a:t>
            </a:r>
            <a:r>
              <a:rPr lang="fr-FR" sz="4400" smtClean="0"/>
              <a:t>n × 30 = </a:t>
            </a:r>
            <a:r>
              <a:rPr lang="fr-FR" sz="4400" dirty="0" smtClean="0">
                <a:solidFill>
                  <a:srgbClr val="FF0000"/>
                </a:solidFill>
              </a:rPr>
              <a:t>30n + 1000</a:t>
            </a:r>
          </a:p>
          <a:p>
            <a:pPr>
              <a:buNone/>
            </a:pPr>
            <a:endParaRPr lang="fr-FR" sz="4400" dirty="0"/>
          </a:p>
        </p:txBody>
      </p:sp>
      <p:sp>
        <p:nvSpPr>
          <p:cNvPr id="6" name="Double flèche horizontale 5"/>
          <p:cNvSpPr/>
          <p:nvPr/>
        </p:nvSpPr>
        <p:spPr>
          <a:xfrm>
            <a:off x="1831074" y="4819933"/>
            <a:ext cx="750626" cy="382137"/>
          </a:xfrm>
          <a:prstGeom prst="leftRightArrow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ouble flèche horizontale 6"/>
          <p:cNvSpPr/>
          <p:nvPr/>
        </p:nvSpPr>
        <p:spPr>
          <a:xfrm>
            <a:off x="1887940" y="1942529"/>
            <a:ext cx="750626" cy="382137"/>
          </a:xfrm>
          <a:prstGeom prst="leftRightArrow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780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5185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4°) </a:t>
            </a:r>
            <a:r>
              <a:rPr lang="fr-FR" sz="3200" b="1" dirty="0" smtClean="0">
                <a:solidFill>
                  <a:srgbClr val="0070C0"/>
                </a:solidFill>
              </a:rPr>
              <a:t>Utilisez le tableur de votre calculatrice pour en déduire la somme finale au bout de 20 années.</a:t>
            </a:r>
            <a:endParaRPr lang="fr-FR" sz="31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501254"/>
            <a:ext cx="10913533" cy="5356746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u</a:t>
            </a:r>
            <a:r>
              <a:rPr lang="fr-FR" sz="4000" baseline="-25000" dirty="0" smtClean="0"/>
              <a:t>n </a:t>
            </a:r>
            <a:r>
              <a:rPr lang="fr-FR" sz="4000" dirty="0" smtClean="0"/>
              <a:t>dépend de n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/>
              <a:t>va constituer une </a:t>
            </a:r>
            <a:r>
              <a:rPr lang="fr-FR" sz="4000" dirty="0" smtClean="0">
                <a:solidFill>
                  <a:srgbClr val="00B050"/>
                </a:solidFill>
              </a:rPr>
              <a:t>Liste 1</a:t>
            </a:r>
            <a:r>
              <a:rPr lang="fr-FR" sz="4000" dirty="0" smtClean="0"/>
              <a:t> de la calculatrice 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/>
              <a:t>va constituer une </a:t>
            </a:r>
            <a:r>
              <a:rPr lang="fr-FR" sz="4000" dirty="0" smtClean="0">
                <a:solidFill>
                  <a:srgbClr val="00B050"/>
                </a:solidFill>
              </a:rPr>
              <a:t>Liste 2</a:t>
            </a:r>
            <a:r>
              <a:rPr lang="fr-FR" sz="4000" dirty="0" smtClean="0"/>
              <a:t> de la calculatrice </a:t>
            </a:r>
          </a:p>
          <a:p>
            <a:pPr marL="0" indent="0">
              <a:buNone/>
            </a:pPr>
            <a:r>
              <a:rPr lang="fr-FR" sz="4000" dirty="0" smtClean="0"/>
              <a:t>	que l’on va remplir avec la relation …</a:t>
            </a:r>
          </a:p>
          <a:p>
            <a:pPr marL="0" indent="0">
              <a:buNone/>
            </a:pPr>
            <a:r>
              <a:rPr lang="fr-FR" sz="4000" dirty="0" smtClean="0"/>
              <a:t> </a:t>
            </a:r>
            <a:endParaRPr lang="fr-FR" sz="4000" baseline="-25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342045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5185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4°) </a:t>
            </a:r>
            <a:r>
              <a:rPr lang="fr-FR" sz="3200" b="1" dirty="0" smtClean="0">
                <a:solidFill>
                  <a:srgbClr val="0070C0"/>
                </a:solidFill>
              </a:rPr>
              <a:t>Utilisez le tableur de votre calculatrice pour en déduire la somme finale au bout de 20 années.</a:t>
            </a:r>
            <a:endParaRPr lang="fr-FR" sz="31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501254"/>
            <a:ext cx="10913533" cy="5356746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 smtClean="0"/>
              <a:t>u</a:t>
            </a:r>
            <a:r>
              <a:rPr lang="fr-FR" sz="4000" baseline="-25000" dirty="0" smtClean="0"/>
              <a:t>n </a:t>
            </a:r>
            <a:r>
              <a:rPr lang="fr-FR" sz="4000" dirty="0" smtClean="0"/>
              <a:t>dépend de n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/>
              <a:t>va constituer une </a:t>
            </a:r>
            <a:r>
              <a:rPr lang="fr-FR" sz="4000" dirty="0" smtClean="0">
                <a:solidFill>
                  <a:srgbClr val="00B050"/>
                </a:solidFill>
              </a:rPr>
              <a:t>Liste 1</a:t>
            </a:r>
            <a:r>
              <a:rPr lang="fr-FR" sz="4000" dirty="0" smtClean="0"/>
              <a:t> de la calculatrice 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/>
              <a:t>va constituer une </a:t>
            </a:r>
            <a:r>
              <a:rPr lang="fr-FR" sz="4000" dirty="0" smtClean="0">
                <a:solidFill>
                  <a:srgbClr val="00B050"/>
                </a:solidFill>
              </a:rPr>
              <a:t>Liste 2</a:t>
            </a:r>
            <a:r>
              <a:rPr lang="fr-FR" sz="4000" dirty="0" smtClean="0"/>
              <a:t> de la calculatrice </a:t>
            </a:r>
          </a:p>
          <a:p>
            <a:pPr marL="0" indent="0">
              <a:buNone/>
            </a:pPr>
            <a:r>
              <a:rPr lang="fr-FR" sz="4000" dirty="0" smtClean="0"/>
              <a:t>	que l’on va remplir avec la relation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/>
              <a:t>=</a:t>
            </a:r>
            <a:r>
              <a:rPr lang="fr-FR" sz="4000" dirty="0" smtClean="0">
                <a:solidFill>
                  <a:srgbClr val="FF0000"/>
                </a:solidFill>
              </a:rPr>
              <a:t> f(n)</a:t>
            </a:r>
            <a:r>
              <a:rPr lang="fr-FR" sz="4000" baseline="-25000" dirty="0" smtClean="0">
                <a:solidFill>
                  <a:srgbClr val="FF0000"/>
                </a:solidFill>
              </a:rPr>
              <a:t> </a:t>
            </a:r>
            <a:endParaRPr lang="fr-FR" sz="4000" dirty="0" smtClean="0"/>
          </a:p>
          <a:p>
            <a:pPr marL="0" indent="0">
              <a:buNone/>
            </a:pPr>
            <a:r>
              <a:rPr lang="fr-FR" sz="4000" dirty="0" smtClean="0"/>
              <a:t>On va </a:t>
            </a:r>
            <a:r>
              <a:rPr lang="fr-FR" sz="4000" dirty="0" smtClean="0">
                <a:solidFill>
                  <a:srgbClr val="00B050"/>
                </a:solidFill>
              </a:rPr>
              <a:t>cumuler </a:t>
            </a:r>
            <a:r>
              <a:rPr lang="fr-FR" sz="4000" dirty="0" smtClean="0"/>
              <a:t>les</a:t>
            </a:r>
            <a:r>
              <a:rPr lang="fr-FR" sz="4000" dirty="0" smtClean="0">
                <a:solidFill>
                  <a:srgbClr val="FF0000"/>
                </a:solidFill>
              </a:rPr>
              <a:t> 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/>
              <a:t> dans une </a:t>
            </a:r>
            <a:r>
              <a:rPr lang="fr-FR" sz="4000" dirty="0" smtClean="0">
                <a:solidFill>
                  <a:srgbClr val="00B050"/>
                </a:solidFill>
              </a:rPr>
              <a:t>Liste 3</a:t>
            </a:r>
            <a:r>
              <a:rPr lang="fr-FR" sz="4000" dirty="0" smtClean="0"/>
              <a:t> </a:t>
            </a:r>
          </a:p>
          <a:p>
            <a:pPr marL="0" indent="0">
              <a:buNone/>
            </a:pPr>
            <a:r>
              <a:rPr lang="fr-FR" sz="4000" dirty="0" smtClean="0"/>
              <a:t>				pour obtenir la </a:t>
            </a:r>
            <a:r>
              <a:rPr lang="fr-FR" sz="4000" dirty="0" smtClean="0">
                <a:solidFill>
                  <a:srgbClr val="FF0000"/>
                </a:solidFill>
              </a:rPr>
              <a:t>somme des u</a:t>
            </a:r>
            <a:r>
              <a:rPr lang="fr-FR" sz="4000" baseline="-25000" dirty="0" smtClean="0">
                <a:solidFill>
                  <a:srgbClr val="FF0000"/>
                </a:solidFill>
              </a:rPr>
              <a:t>n 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342045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332656"/>
            <a:ext cx="10972800" cy="65253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>
                <a:solidFill>
                  <a:srgbClr val="00B050"/>
                </a:solidFill>
              </a:rPr>
              <a:t>Etape 1 :</a:t>
            </a:r>
          </a:p>
          <a:p>
            <a:pPr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Tous les </a:t>
            </a:r>
            <a:r>
              <a:rPr lang="fr-FR" sz="3200" dirty="0" smtClean="0">
                <a:solidFill>
                  <a:srgbClr val="00B05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de</a:t>
            </a:r>
            <a:r>
              <a:rPr lang="fr-FR" sz="3200" dirty="0" smtClean="0">
                <a:solidFill>
                  <a:srgbClr val="FF0000"/>
                </a:solidFill>
              </a:rPr>
              <a:t> 0 </a:t>
            </a:r>
            <a:r>
              <a:rPr lang="fr-FR" sz="3200" dirty="0" smtClean="0"/>
              <a:t>à</a:t>
            </a:r>
            <a:r>
              <a:rPr lang="fr-FR" sz="3200" dirty="0" smtClean="0">
                <a:solidFill>
                  <a:srgbClr val="FF0000"/>
                </a:solidFill>
              </a:rPr>
              <a:t> 20 </a:t>
            </a:r>
            <a:r>
              <a:rPr lang="fr-FR" sz="3200" dirty="0" smtClean="0"/>
              <a:t>:</a:t>
            </a:r>
          </a:p>
          <a:p>
            <a:pPr>
              <a:buNone/>
            </a:pPr>
            <a:endParaRPr lang="fr-FR" sz="3200" dirty="0" smtClean="0"/>
          </a:p>
          <a:p>
            <a:pPr>
              <a:buNone/>
            </a:pPr>
            <a:r>
              <a:rPr lang="fr-FR" sz="3200" dirty="0" smtClean="0"/>
              <a:t>on tape dans le Menu RUN</a:t>
            </a:r>
          </a:p>
          <a:p>
            <a:pPr>
              <a:buNone/>
            </a:pPr>
            <a:r>
              <a:rPr lang="fr-FR" sz="3200" dirty="0" err="1" smtClean="0">
                <a:solidFill>
                  <a:srgbClr val="FF0000"/>
                </a:solidFill>
              </a:rPr>
              <a:t>Seq</a:t>
            </a:r>
            <a:r>
              <a:rPr lang="fr-FR" sz="3200" dirty="0" smtClean="0">
                <a:solidFill>
                  <a:srgbClr val="FF0000"/>
                </a:solidFill>
              </a:rPr>
              <a:t> ( X , X , 0 , 20 , 1 ) </a:t>
            </a:r>
            <a:r>
              <a:rPr lang="fr-FR" sz="3200" dirty="0" smtClean="0">
                <a:solidFill>
                  <a:srgbClr val="0070C0"/>
                </a:solidFill>
              </a:rPr>
              <a:t>stocké dans </a:t>
            </a:r>
            <a:r>
              <a:rPr lang="fr-FR" sz="3200" dirty="0" smtClean="0">
                <a:solidFill>
                  <a:srgbClr val="00B050"/>
                </a:solidFill>
              </a:rPr>
              <a:t>List 1</a:t>
            </a:r>
          </a:p>
          <a:p>
            <a:pPr>
              <a:buNone/>
            </a:pPr>
            <a:endParaRPr lang="fr-FR" sz="3200" dirty="0" smtClean="0"/>
          </a:p>
          <a:p>
            <a:pPr>
              <a:buNone/>
            </a:pPr>
            <a:r>
              <a:rPr lang="fr-FR" sz="3200" dirty="0" err="1" smtClean="0"/>
              <a:t>Seq</a:t>
            </a:r>
            <a:r>
              <a:rPr lang="fr-FR" sz="3200" dirty="0" smtClean="0"/>
              <a:t> et List se trouvent dans OPTN LIST</a:t>
            </a:r>
          </a:p>
          <a:p>
            <a:pPr>
              <a:buNone/>
            </a:pPr>
            <a:endParaRPr lang="fr-FR" sz="3200" dirty="0" smtClean="0"/>
          </a:p>
          <a:p>
            <a:pPr>
              <a:buNone/>
            </a:pPr>
            <a:r>
              <a:rPr lang="fr-FR" sz="3200" dirty="0" smtClean="0"/>
              <a:t>On peut vérifier dans Menu STAT</a:t>
            </a:r>
          </a:p>
          <a:p>
            <a:pPr>
              <a:buNone/>
            </a:pPr>
            <a:r>
              <a:rPr lang="fr-FR" sz="3200" dirty="0" smtClean="0"/>
              <a:t>que tous les </a:t>
            </a:r>
            <a:r>
              <a:rPr lang="fr-FR" sz="32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de 0 à 20 sont bien en Liste 1</a:t>
            </a:r>
          </a:p>
          <a:p>
            <a:pPr>
              <a:buNone/>
            </a:pPr>
            <a:endParaRPr lang="fr-FR" sz="24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536160" y="404665"/>
          <a:ext cx="1102873" cy="4726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873"/>
              </a:tblGrid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0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41710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372918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…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568089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17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18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44005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19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20</a:t>
                      </a:r>
                      <a:endParaRPr lang="fr-FR" sz="3200" dirty="0"/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332656"/>
            <a:ext cx="10972800" cy="65253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Etape 1 : </a:t>
            </a:r>
            <a:r>
              <a:rPr lang="fr-FR" dirty="0" smtClean="0">
                <a:solidFill>
                  <a:srgbClr val="FF0000"/>
                </a:solidFill>
              </a:rPr>
              <a:t>Tous les </a:t>
            </a:r>
            <a:r>
              <a:rPr lang="fr-FR" dirty="0" smtClean="0">
                <a:solidFill>
                  <a:srgbClr val="00B050"/>
                </a:solidFill>
              </a:rPr>
              <a:t>n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de</a:t>
            </a:r>
            <a:r>
              <a:rPr lang="fr-FR" dirty="0" smtClean="0">
                <a:solidFill>
                  <a:srgbClr val="FF0000"/>
                </a:solidFill>
              </a:rPr>
              <a:t> 0 </a:t>
            </a:r>
            <a:r>
              <a:rPr lang="fr-FR" dirty="0" smtClean="0"/>
              <a:t>à</a:t>
            </a:r>
            <a:r>
              <a:rPr lang="fr-FR" dirty="0" smtClean="0">
                <a:solidFill>
                  <a:srgbClr val="FF0000"/>
                </a:solidFill>
              </a:rPr>
              <a:t> 20 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dirty="0" smtClean="0"/>
              <a:t>		on tape dans le Menu RUN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	</a:t>
            </a:r>
            <a:r>
              <a:rPr lang="fr-FR" dirty="0" err="1" smtClean="0">
                <a:solidFill>
                  <a:srgbClr val="FF0000"/>
                </a:solidFill>
              </a:rPr>
              <a:t>Seq</a:t>
            </a:r>
            <a:r>
              <a:rPr lang="fr-FR" dirty="0" smtClean="0">
                <a:solidFill>
                  <a:srgbClr val="FF0000"/>
                </a:solidFill>
              </a:rPr>
              <a:t> ( X , X , 0 , 20 , 1 ) </a:t>
            </a:r>
            <a:r>
              <a:rPr lang="fr-FR" dirty="0" smtClean="0">
                <a:solidFill>
                  <a:srgbClr val="0070C0"/>
                </a:solidFill>
              </a:rPr>
              <a:t>stocké dans </a:t>
            </a:r>
            <a:r>
              <a:rPr lang="fr-FR" dirty="0" smtClean="0">
                <a:solidFill>
                  <a:srgbClr val="00B050"/>
                </a:solidFill>
              </a:rPr>
              <a:t>List 1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		</a:t>
            </a:r>
            <a:r>
              <a:rPr lang="fr-FR" dirty="0" err="1" smtClean="0"/>
              <a:t>Seq</a:t>
            </a:r>
            <a:r>
              <a:rPr lang="fr-FR" dirty="0" smtClean="0"/>
              <a:t> et List se trouvent dans OPTN LIST</a:t>
            </a:r>
          </a:p>
          <a:p>
            <a:pPr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Etape 2 : </a:t>
            </a:r>
            <a:r>
              <a:rPr lang="fr-FR" dirty="0" smtClean="0">
                <a:solidFill>
                  <a:srgbClr val="FF0000"/>
                </a:solidFill>
              </a:rPr>
              <a:t>Tous les termes </a:t>
            </a:r>
            <a:r>
              <a:rPr lang="fr-FR" dirty="0" smtClean="0">
                <a:solidFill>
                  <a:srgbClr val="00B050"/>
                </a:solidFill>
              </a:rPr>
              <a:t>u</a:t>
            </a:r>
            <a:r>
              <a:rPr lang="fr-FR" baseline="-25000" dirty="0" smtClean="0">
                <a:solidFill>
                  <a:srgbClr val="00B050"/>
                </a:solidFill>
              </a:rPr>
              <a:t>n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de</a:t>
            </a:r>
            <a:r>
              <a:rPr lang="fr-FR" dirty="0" smtClean="0">
                <a:solidFill>
                  <a:srgbClr val="FF0000"/>
                </a:solidFill>
              </a:rPr>
              <a:t> u</a:t>
            </a:r>
            <a:r>
              <a:rPr lang="fr-FR" baseline="-25000" dirty="0" smtClean="0">
                <a:solidFill>
                  <a:srgbClr val="FF0000"/>
                </a:solidFill>
              </a:rPr>
              <a:t>0 </a:t>
            </a:r>
            <a:r>
              <a:rPr lang="fr-FR" baseline="-25000" dirty="0" smtClean="0"/>
              <a:t> </a:t>
            </a:r>
            <a:r>
              <a:rPr lang="fr-FR" dirty="0" smtClean="0"/>
              <a:t>à </a:t>
            </a:r>
            <a:r>
              <a:rPr lang="fr-FR" dirty="0" smtClean="0">
                <a:solidFill>
                  <a:srgbClr val="FF0000"/>
                </a:solidFill>
              </a:rPr>
              <a:t>u</a:t>
            </a:r>
            <a:r>
              <a:rPr lang="fr-FR" baseline="-25000" dirty="0" smtClean="0">
                <a:solidFill>
                  <a:srgbClr val="FF0000"/>
                </a:solidFill>
              </a:rPr>
              <a:t>20 </a:t>
            </a:r>
            <a:r>
              <a:rPr lang="fr-FR" dirty="0" smtClean="0"/>
              <a:t>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on tape dans le Menu RUN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		30 × </a:t>
            </a:r>
            <a:r>
              <a:rPr lang="fr-FR" dirty="0" smtClean="0">
                <a:solidFill>
                  <a:srgbClr val="00B050"/>
                </a:solidFill>
              </a:rPr>
              <a:t>List 1 </a:t>
            </a:r>
            <a:r>
              <a:rPr lang="fr-FR" dirty="0" smtClean="0">
                <a:solidFill>
                  <a:srgbClr val="FF0000"/>
                </a:solidFill>
              </a:rPr>
              <a:t>+ 1000 </a:t>
            </a:r>
            <a:r>
              <a:rPr lang="fr-FR" dirty="0" smtClean="0">
                <a:solidFill>
                  <a:srgbClr val="0070C0"/>
                </a:solidFill>
              </a:rPr>
              <a:t>stocké dans </a:t>
            </a:r>
            <a:r>
              <a:rPr lang="fr-FR" dirty="0" smtClean="0">
                <a:solidFill>
                  <a:srgbClr val="00B050"/>
                </a:solidFill>
              </a:rPr>
              <a:t>List 2</a:t>
            </a:r>
          </a:p>
          <a:p>
            <a:pPr>
              <a:buNone/>
            </a:pPr>
            <a:r>
              <a:rPr lang="fr-FR" dirty="0" smtClean="0"/>
              <a:t>				car     </a:t>
            </a:r>
            <a:r>
              <a:rPr lang="fr-FR" dirty="0" smtClean="0">
                <a:solidFill>
                  <a:srgbClr val="FF0000"/>
                </a:solidFill>
              </a:rPr>
              <a:t>u</a:t>
            </a:r>
            <a:r>
              <a:rPr lang="fr-FR" baseline="-25000" dirty="0" smtClean="0">
                <a:solidFill>
                  <a:srgbClr val="FF0000"/>
                </a:solidFill>
              </a:rPr>
              <a:t>n</a:t>
            </a:r>
            <a:r>
              <a:rPr lang="fr-FR" dirty="0" smtClean="0"/>
              <a:t> = </a:t>
            </a:r>
            <a:r>
              <a:rPr lang="fr-FR" dirty="0" smtClean="0">
                <a:solidFill>
                  <a:srgbClr val="FF0000"/>
                </a:solidFill>
              </a:rPr>
              <a:t>30</a:t>
            </a:r>
            <a:r>
              <a:rPr lang="fr-FR" dirty="0" smtClean="0">
                <a:solidFill>
                  <a:srgbClr val="00B050"/>
                </a:solidFill>
              </a:rPr>
              <a:t>n</a:t>
            </a:r>
            <a:r>
              <a:rPr lang="fr-FR" dirty="0" smtClean="0">
                <a:solidFill>
                  <a:srgbClr val="FF0000"/>
                </a:solidFill>
              </a:rPr>
              <a:t> + 1000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On peut vérifier dans Menu STAT</a:t>
            </a:r>
          </a:p>
          <a:p>
            <a:pPr>
              <a:buNone/>
            </a:pPr>
            <a:r>
              <a:rPr lang="fr-FR" dirty="0" smtClean="0"/>
              <a:t>que tous les termes </a:t>
            </a:r>
            <a:r>
              <a:rPr lang="fr-FR" dirty="0" smtClean="0">
                <a:solidFill>
                  <a:srgbClr val="FF0000"/>
                </a:solidFill>
              </a:rPr>
              <a:t>u</a:t>
            </a:r>
            <a:r>
              <a:rPr lang="fr-FR" baseline="-25000" dirty="0" smtClean="0">
                <a:solidFill>
                  <a:srgbClr val="FF0000"/>
                </a:solidFill>
              </a:rPr>
              <a:t>n </a:t>
            </a:r>
            <a:r>
              <a:rPr lang="fr-FR" dirty="0" smtClean="0"/>
              <a:t>sont bien en Liste 2</a:t>
            </a:r>
          </a:p>
          <a:p>
            <a:pPr>
              <a:buNone/>
            </a:pPr>
            <a:endParaRPr lang="fr-FR" sz="24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8150309" y="486552"/>
          <a:ext cx="2592288" cy="4726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</a:tblGrid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u</a:t>
                      </a:r>
                      <a:r>
                        <a:rPr lang="fr-FR" sz="3200" baseline="-25000" dirty="0" smtClean="0"/>
                        <a:t>n</a:t>
                      </a:r>
                      <a:endParaRPr lang="fr-FR" sz="3200" baseline="-25000" dirty="0"/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1000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41710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1030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372918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…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 marL="121920" marR="121920"/>
                </a:tc>
              </a:tr>
              <a:tr h="568089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17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1510</a:t>
                      </a:r>
                    </a:p>
                  </a:txBody>
                  <a:tcPr marL="121920" marR="121920"/>
                </a:tc>
              </a:tr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18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1540</a:t>
                      </a:r>
                    </a:p>
                  </a:txBody>
                  <a:tcPr marL="121920" marR="121920"/>
                </a:tc>
              </a:tr>
              <a:tr h="44005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19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1570</a:t>
                      </a:r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1600</a:t>
                      </a:r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74405" y="-164131"/>
            <a:ext cx="9144000" cy="1258372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rgbClr val="FF0000"/>
                </a:solidFill>
              </a:rPr>
              <a:t>Exercice 1 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7869" y="1056904"/>
            <a:ext cx="11504645" cy="5801096"/>
          </a:xfrm>
        </p:spPr>
        <p:txBody>
          <a:bodyPr>
            <a:normAutofit/>
          </a:bodyPr>
          <a:lstStyle/>
          <a:p>
            <a:pPr algn="l"/>
            <a:r>
              <a:rPr lang="fr-FR" sz="3600" dirty="0" smtClean="0"/>
              <a:t>(u</a:t>
            </a:r>
            <a:r>
              <a:rPr lang="fr-FR" sz="3600" baseline="-25000" dirty="0" smtClean="0"/>
              <a:t>n</a:t>
            </a:r>
            <a:r>
              <a:rPr lang="fr-FR" sz="3600" dirty="0" smtClean="0"/>
              <a:t>)</a:t>
            </a:r>
            <a:r>
              <a:rPr lang="fr-FR" sz="3600" baseline="-25000" dirty="0" smtClean="0"/>
              <a:t> </a:t>
            </a:r>
            <a:r>
              <a:rPr lang="fr-FR" sz="3600" dirty="0" smtClean="0"/>
              <a:t>est une suite arithmétique définie sur  N. </a:t>
            </a:r>
          </a:p>
          <a:p>
            <a:pPr algn="l"/>
            <a:r>
              <a:rPr lang="fr-FR" sz="3600" dirty="0" smtClean="0"/>
              <a:t>u</a:t>
            </a:r>
            <a:r>
              <a:rPr lang="fr-FR" sz="3600" baseline="-25000" dirty="0" smtClean="0"/>
              <a:t>3 </a:t>
            </a:r>
            <a:r>
              <a:rPr lang="fr-FR" sz="3600" dirty="0" smtClean="0"/>
              <a:t>= 18 </a:t>
            </a:r>
            <a:r>
              <a:rPr lang="fr-FR" sz="3600" dirty="0"/>
              <a:t>; </a:t>
            </a:r>
            <a:r>
              <a:rPr lang="fr-FR" sz="3600" dirty="0" smtClean="0"/>
              <a:t>u</a:t>
            </a:r>
            <a:r>
              <a:rPr lang="fr-FR" sz="3600" baseline="-25000" dirty="0" smtClean="0"/>
              <a:t>9 </a:t>
            </a:r>
            <a:r>
              <a:rPr lang="fr-FR" sz="3600" dirty="0"/>
              <a:t>= </a:t>
            </a:r>
            <a:r>
              <a:rPr lang="fr-FR" sz="3600" dirty="0" smtClean="0"/>
              <a:t>48        Déterminez le 30</a:t>
            </a:r>
            <a:r>
              <a:rPr lang="fr-FR" sz="3600" baseline="30000" dirty="0" smtClean="0"/>
              <a:t>ème</a:t>
            </a:r>
            <a:r>
              <a:rPr lang="fr-FR" sz="3600" dirty="0" smtClean="0"/>
              <a:t> terme.</a:t>
            </a:r>
          </a:p>
          <a:p>
            <a:pPr algn="l"/>
            <a:r>
              <a:rPr lang="fr-FR" sz="4000" dirty="0" smtClean="0">
                <a:solidFill>
                  <a:srgbClr val="FF0000"/>
                </a:solidFill>
              </a:rPr>
              <a:t>Méthode :</a:t>
            </a:r>
          </a:p>
          <a:p>
            <a:pPr algn="l"/>
            <a:r>
              <a:rPr lang="fr-FR" sz="4400" b="1" dirty="0" smtClean="0">
                <a:solidFill>
                  <a:srgbClr val="00B050"/>
                </a:solidFill>
              </a:rPr>
              <a:t>u</a:t>
            </a:r>
            <a:r>
              <a:rPr lang="fr-FR" sz="4400" b="1" baseline="-25000" dirty="0" smtClean="0">
                <a:solidFill>
                  <a:srgbClr val="00B050"/>
                </a:solidFill>
              </a:rPr>
              <a:t>n </a:t>
            </a:r>
            <a:r>
              <a:rPr lang="fr-FR" sz="4400" b="1" dirty="0" smtClean="0">
                <a:solidFill>
                  <a:srgbClr val="00B050"/>
                </a:solidFill>
              </a:rPr>
              <a:t>– </a:t>
            </a:r>
            <a:r>
              <a:rPr lang="fr-FR" sz="4400" b="1" dirty="0" err="1" smtClean="0">
                <a:solidFill>
                  <a:srgbClr val="00B050"/>
                </a:solidFill>
              </a:rPr>
              <a:t>u</a:t>
            </a:r>
            <a:r>
              <a:rPr lang="fr-FR" sz="4400" b="1" baseline="-25000" dirty="0" err="1" smtClean="0">
                <a:solidFill>
                  <a:srgbClr val="00B050"/>
                </a:solidFill>
              </a:rPr>
              <a:t>m</a:t>
            </a:r>
            <a:r>
              <a:rPr lang="fr-FR" sz="4400" b="1" baseline="-25000" dirty="0" smtClean="0">
                <a:solidFill>
                  <a:srgbClr val="00B050"/>
                </a:solidFill>
              </a:rPr>
              <a:t> </a:t>
            </a:r>
            <a:r>
              <a:rPr lang="fr-FR" sz="4400" b="1" dirty="0" smtClean="0">
                <a:solidFill>
                  <a:srgbClr val="00B050"/>
                </a:solidFill>
              </a:rPr>
              <a:t>= ( n – m ) r </a:t>
            </a:r>
          </a:p>
          <a:p>
            <a:pPr algn="l"/>
            <a:r>
              <a:rPr lang="fr-FR" sz="4400" dirty="0" smtClean="0">
                <a:solidFill>
                  <a:srgbClr val="FF0000"/>
                </a:solidFill>
              </a:rPr>
              <a:t>Etape 1 : </a:t>
            </a:r>
            <a:r>
              <a:rPr lang="fr-FR" sz="4400" dirty="0" smtClean="0"/>
              <a:t>Avec   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fr-FR" sz="4400" baseline="-25000" dirty="0" smtClean="0">
                <a:solidFill>
                  <a:schemeClr val="accent2">
                    <a:lumMod val="75000"/>
                  </a:schemeClr>
                </a:solidFill>
              </a:rPr>
              <a:t>3 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= 18   </a:t>
            </a:r>
            <a:r>
              <a:rPr lang="fr-FR" sz="4400" dirty="0" smtClean="0"/>
              <a:t>et   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fr-FR" sz="4400" baseline="-25000" dirty="0" smtClean="0">
                <a:solidFill>
                  <a:schemeClr val="accent2">
                    <a:lumMod val="75000"/>
                  </a:schemeClr>
                </a:solidFill>
              </a:rPr>
              <a:t>9 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= 48   </a:t>
            </a:r>
            <a:r>
              <a:rPr lang="fr-FR" sz="4400" dirty="0" smtClean="0"/>
              <a:t>me permet de déterminer </a:t>
            </a:r>
            <a:r>
              <a:rPr lang="fr-FR" sz="4400" b="1" dirty="0" smtClean="0">
                <a:solidFill>
                  <a:srgbClr val="00B050"/>
                </a:solidFill>
              </a:rPr>
              <a:t>r</a:t>
            </a:r>
            <a:r>
              <a:rPr lang="fr-FR" sz="4400" dirty="0" smtClean="0"/>
              <a:t>.</a:t>
            </a:r>
          </a:p>
          <a:p>
            <a:pPr algn="l"/>
            <a:r>
              <a:rPr lang="fr-FR" sz="4400" dirty="0" smtClean="0">
                <a:solidFill>
                  <a:srgbClr val="FF0000"/>
                </a:solidFill>
              </a:rPr>
              <a:t>Etape 2 : </a:t>
            </a:r>
            <a:r>
              <a:rPr lang="fr-FR" sz="4400" dirty="0" smtClean="0"/>
              <a:t>Puis avec   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fr-FR" sz="4400" baseline="-25000" dirty="0" smtClean="0">
                <a:solidFill>
                  <a:schemeClr val="accent2">
                    <a:lumMod val="75000"/>
                  </a:schemeClr>
                </a:solidFill>
              </a:rPr>
              <a:t>9 </a:t>
            </a:r>
            <a:r>
              <a:rPr lang="fr-FR" sz="4400" dirty="0" smtClean="0">
                <a:solidFill>
                  <a:schemeClr val="accent2">
                    <a:lumMod val="75000"/>
                  </a:schemeClr>
                </a:solidFill>
              </a:rPr>
              <a:t>= 48    </a:t>
            </a:r>
            <a:r>
              <a:rPr lang="fr-FR" sz="4400" dirty="0" smtClean="0"/>
              <a:t>( ou avec     u</a:t>
            </a:r>
            <a:r>
              <a:rPr lang="fr-FR" sz="4400" baseline="-25000" dirty="0" smtClean="0"/>
              <a:t>3 </a:t>
            </a:r>
            <a:r>
              <a:rPr lang="fr-FR" sz="4400" dirty="0" smtClean="0"/>
              <a:t>= 18 ) me permet de déterminer le </a:t>
            </a:r>
            <a:r>
              <a:rPr lang="fr-FR" sz="4400" b="1" dirty="0" smtClean="0">
                <a:solidFill>
                  <a:schemeClr val="accent2">
                    <a:lumMod val="75000"/>
                  </a:schemeClr>
                </a:solidFill>
              </a:rPr>
              <a:t>30</a:t>
            </a:r>
            <a:r>
              <a:rPr lang="fr-FR" sz="4400" b="1" baseline="30000" dirty="0" smtClean="0">
                <a:solidFill>
                  <a:schemeClr val="accent2">
                    <a:lumMod val="75000"/>
                  </a:schemeClr>
                </a:solidFill>
              </a:rPr>
              <a:t>ème</a:t>
            </a:r>
            <a:r>
              <a:rPr lang="fr-FR" sz="4400" b="1" dirty="0" smtClean="0">
                <a:solidFill>
                  <a:schemeClr val="accent2">
                    <a:lumMod val="75000"/>
                  </a:schemeClr>
                </a:solidFill>
              </a:rPr>
              <a:t> terme</a:t>
            </a:r>
            <a:r>
              <a:rPr lang="fr-FR" sz="4400" dirty="0" smtClean="0"/>
              <a:t>.</a:t>
            </a: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8431079" y="1189890"/>
            <a:ext cx="99" cy="2518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2407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332656"/>
            <a:ext cx="10972800" cy="65253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dirty="0" smtClean="0">
                <a:solidFill>
                  <a:srgbClr val="00B050"/>
                </a:solidFill>
              </a:rPr>
              <a:t>Etape 1 : </a:t>
            </a:r>
            <a:r>
              <a:rPr lang="fr-FR" sz="2400" dirty="0" smtClean="0">
                <a:solidFill>
                  <a:srgbClr val="FF0000"/>
                </a:solidFill>
              </a:rPr>
              <a:t>Tous les </a:t>
            </a:r>
            <a:r>
              <a:rPr lang="fr-FR" sz="2400" dirty="0" smtClean="0">
                <a:solidFill>
                  <a:srgbClr val="00B050"/>
                </a:solidFill>
              </a:rPr>
              <a:t>n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de</a:t>
            </a:r>
            <a:r>
              <a:rPr lang="fr-FR" sz="2400" dirty="0" smtClean="0">
                <a:solidFill>
                  <a:srgbClr val="FF0000"/>
                </a:solidFill>
              </a:rPr>
              <a:t> 0 </a:t>
            </a:r>
            <a:r>
              <a:rPr lang="fr-FR" sz="2400" dirty="0" smtClean="0"/>
              <a:t>à</a:t>
            </a:r>
            <a:r>
              <a:rPr lang="fr-FR" sz="2400" dirty="0" smtClean="0">
                <a:solidFill>
                  <a:srgbClr val="FF0000"/>
                </a:solidFill>
              </a:rPr>
              <a:t> 20 </a:t>
            </a:r>
            <a:r>
              <a:rPr lang="fr-FR" sz="2400" dirty="0" smtClean="0"/>
              <a:t>:</a:t>
            </a:r>
          </a:p>
          <a:p>
            <a:pPr>
              <a:buNone/>
            </a:pPr>
            <a:r>
              <a:rPr lang="fr-FR" sz="2400" dirty="0" smtClean="0"/>
              <a:t>		on tape dans le Menu RUN</a:t>
            </a:r>
          </a:p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		</a:t>
            </a:r>
            <a:r>
              <a:rPr lang="fr-FR" sz="2400" dirty="0" err="1" smtClean="0">
                <a:solidFill>
                  <a:srgbClr val="FF0000"/>
                </a:solidFill>
              </a:rPr>
              <a:t>Seq</a:t>
            </a:r>
            <a:r>
              <a:rPr lang="fr-FR" sz="2400" dirty="0" smtClean="0">
                <a:solidFill>
                  <a:srgbClr val="FF0000"/>
                </a:solidFill>
              </a:rPr>
              <a:t> ( X , X , 0 , 20 , 1 ) </a:t>
            </a:r>
            <a:r>
              <a:rPr lang="fr-FR" sz="2400" dirty="0" smtClean="0">
                <a:solidFill>
                  <a:srgbClr val="0070C0"/>
                </a:solidFill>
              </a:rPr>
              <a:t>stocké dans </a:t>
            </a:r>
            <a:r>
              <a:rPr lang="fr-FR" sz="2400" dirty="0" smtClean="0">
                <a:solidFill>
                  <a:srgbClr val="00B050"/>
                </a:solidFill>
              </a:rPr>
              <a:t>List 1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		</a:t>
            </a:r>
            <a:r>
              <a:rPr lang="fr-FR" sz="2400" dirty="0" err="1" smtClean="0"/>
              <a:t>Seq</a:t>
            </a:r>
            <a:r>
              <a:rPr lang="fr-FR" sz="2400" dirty="0" smtClean="0"/>
              <a:t> et List se trouvent dans OPTN LIST</a:t>
            </a:r>
            <a:endParaRPr lang="fr-FR" sz="2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400" dirty="0" smtClean="0">
                <a:solidFill>
                  <a:srgbClr val="00B050"/>
                </a:solidFill>
              </a:rPr>
              <a:t>Etape 2 : </a:t>
            </a:r>
            <a:r>
              <a:rPr lang="fr-FR" sz="2400" dirty="0" smtClean="0">
                <a:solidFill>
                  <a:srgbClr val="FF0000"/>
                </a:solidFill>
              </a:rPr>
              <a:t>Tous les termes </a:t>
            </a:r>
            <a:r>
              <a:rPr lang="fr-FR" sz="2400" dirty="0" smtClean="0">
                <a:solidFill>
                  <a:srgbClr val="00B050"/>
                </a:solidFill>
              </a:rPr>
              <a:t>u</a:t>
            </a:r>
            <a:r>
              <a:rPr lang="fr-FR" sz="2400" baseline="-25000" dirty="0" smtClean="0">
                <a:solidFill>
                  <a:srgbClr val="00B050"/>
                </a:solidFill>
              </a:rPr>
              <a:t>n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de</a:t>
            </a:r>
            <a:r>
              <a:rPr lang="fr-FR" sz="2400" dirty="0" smtClean="0">
                <a:solidFill>
                  <a:srgbClr val="FF0000"/>
                </a:solidFill>
              </a:rPr>
              <a:t> u</a:t>
            </a:r>
            <a:r>
              <a:rPr lang="fr-FR" sz="2400" baseline="-25000" dirty="0" smtClean="0">
                <a:solidFill>
                  <a:srgbClr val="FF0000"/>
                </a:solidFill>
              </a:rPr>
              <a:t>0 </a:t>
            </a:r>
            <a:r>
              <a:rPr lang="fr-FR" sz="2400" baseline="-25000" dirty="0" smtClean="0"/>
              <a:t> </a:t>
            </a:r>
            <a:r>
              <a:rPr lang="fr-FR" sz="2400" dirty="0" smtClean="0"/>
              <a:t>à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20 </a:t>
            </a:r>
            <a:r>
              <a:rPr lang="fr-FR" sz="2400" dirty="0" smtClean="0"/>
              <a:t>:</a:t>
            </a:r>
          </a:p>
          <a:p>
            <a:pPr>
              <a:buNone/>
            </a:pPr>
            <a:r>
              <a:rPr lang="fr-FR" sz="2400" dirty="0" smtClean="0"/>
              <a:t>		on tape dans le Menu RUN</a:t>
            </a:r>
          </a:p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		30 × </a:t>
            </a:r>
            <a:r>
              <a:rPr lang="fr-FR" sz="2400" dirty="0" smtClean="0">
                <a:solidFill>
                  <a:srgbClr val="00B050"/>
                </a:solidFill>
              </a:rPr>
              <a:t>List 1 </a:t>
            </a:r>
            <a:r>
              <a:rPr lang="fr-FR" sz="2400" dirty="0" smtClean="0">
                <a:solidFill>
                  <a:srgbClr val="FF0000"/>
                </a:solidFill>
              </a:rPr>
              <a:t>+ 1000 </a:t>
            </a:r>
            <a:r>
              <a:rPr lang="fr-FR" sz="2400" dirty="0" smtClean="0">
                <a:solidFill>
                  <a:srgbClr val="0070C0"/>
                </a:solidFill>
              </a:rPr>
              <a:t>stocké dans </a:t>
            </a:r>
            <a:r>
              <a:rPr lang="fr-FR" sz="2400" dirty="0" smtClean="0">
                <a:solidFill>
                  <a:srgbClr val="00B050"/>
                </a:solidFill>
              </a:rPr>
              <a:t>List 2</a:t>
            </a:r>
          </a:p>
          <a:p>
            <a:pPr>
              <a:buNone/>
            </a:pPr>
            <a:r>
              <a:rPr lang="fr-FR" sz="2400" dirty="0" smtClean="0"/>
              <a:t>				car    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n</a:t>
            </a:r>
            <a:r>
              <a:rPr lang="fr-FR" sz="2400" dirty="0" smtClean="0"/>
              <a:t> = </a:t>
            </a:r>
            <a:r>
              <a:rPr lang="fr-FR" sz="2400" dirty="0" smtClean="0">
                <a:solidFill>
                  <a:srgbClr val="FF0000"/>
                </a:solidFill>
              </a:rPr>
              <a:t>30</a:t>
            </a:r>
            <a:r>
              <a:rPr lang="fr-FR" sz="2400" dirty="0" smtClean="0">
                <a:solidFill>
                  <a:srgbClr val="00B050"/>
                </a:solidFill>
              </a:rPr>
              <a:t>n</a:t>
            </a:r>
            <a:r>
              <a:rPr lang="fr-FR" sz="2400" dirty="0" smtClean="0">
                <a:solidFill>
                  <a:srgbClr val="FF0000"/>
                </a:solidFill>
              </a:rPr>
              <a:t> + 1000</a:t>
            </a:r>
          </a:p>
          <a:p>
            <a:pPr>
              <a:buNone/>
            </a:pPr>
            <a:r>
              <a:rPr lang="fr-FR" sz="2400" dirty="0" smtClean="0">
                <a:solidFill>
                  <a:srgbClr val="00B050"/>
                </a:solidFill>
              </a:rPr>
              <a:t>Etape 3 : </a:t>
            </a:r>
            <a:r>
              <a:rPr lang="fr-FR" sz="2400" dirty="0" smtClean="0">
                <a:solidFill>
                  <a:srgbClr val="FF0000"/>
                </a:solidFill>
              </a:rPr>
              <a:t>Toutes les </a:t>
            </a:r>
            <a:r>
              <a:rPr lang="fr-FR" sz="2400" dirty="0" smtClean="0">
                <a:solidFill>
                  <a:srgbClr val="00B050"/>
                </a:solidFill>
              </a:rPr>
              <a:t>sommes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de</a:t>
            </a:r>
            <a:r>
              <a:rPr lang="fr-FR" sz="2400" dirty="0" smtClean="0">
                <a:solidFill>
                  <a:srgbClr val="FF0000"/>
                </a:solidFill>
              </a:rPr>
              <a:t> u</a:t>
            </a:r>
            <a:r>
              <a:rPr lang="fr-FR" sz="2400" baseline="-25000" dirty="0" smtClean="0">
                <a:solidFill>
                  <a:srgbClr val="FF0000"/>
                </a:solidFill>
              </a:rPr>
              <a:t>0 </a:t>
            </a:r>
            <a:r>
              <a:rPr lang="fr-FR" sz="2400" baseline="-25000" dirty="0" smtClean="0"/>
              <a:t> </a:t>
            </a:r>
            <a:r>
              <a:rPr lang="fr-FR" sz="2400" dirty="0" smtClean="0"/>
              <a:t>à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n 		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		on tape dans le Menu RUN</a:t>
            </a:r>
          </a:p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		</a:t>
            </a:r>
            <a:r>
              <a:rPr lang="fr-FR" sz="2400" dirty="0" err="1" smtClean="0">
                <a:solidFill>
                  <a:srgbClr val="FF0000"/>
                </a:solidFill>
              </a:rPr>
              <a:t>Cuml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List 2 </a:t>
            </a:r>
            <a:r>
              <a:rPr lang="fr-FR" sz="2400" dirty="0" smtClean="0">
                <a:solidFill>
                  <a:srgbClr val="0070C0"/>
                </a:solidFill>
              </a:rPr>
              <a:t>stocké dans </a:t>
            </a:r>
            <a:r>
              <a:rPr lang="fr-FR" sz="2400" dirty="0" smtClean="0">
                <a:solidFill>
                  <a:srgbClr val="00B050"/>
                </a:solidFill>
              </a:rPr>
              <a:t>List 3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			</a:t>
            </a:r>
            <a:r>
              <a:rPr lang="fr-FR" sz="2400" dirty="0" err="1" smtClean="0"/>
              <a:t>Cuml</a:t>
            </a:r>
            <a:r>
              <a:rPr lang="fr-FR" sz="2400" dirty="0" smtClean="0"/>
              <a:t> se trouve dans OPTN LIST</a:t>
            </a:r>
          </a:p>
          <a:p>
            <a:pPr>
              <a:buNone/>
            </a:pPr>
            <a:r>
              <a:rPr lang="fr-FR" sz="2400" dirty="0" smtClean="0"/>
              <a:t>On va dans Menu STAT consulter les sommes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0 </a:t>
            </a:r>
            <a:r>
              <a:rPr lang="fr-FR" sz="2400" baseline="-25000" dirty="0" smtClean="0"/>
              <a:t> </a:t>
            </a:r>
            <a:r>
              <a:rPr lang="fr-FR" sz="2400" dirty="0" smtClean="0"/>
              <a:t>+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1 </a:t>
            </a:r>
            <a:r>
              <a:rPr lang="fr-FR" sz="2400" dirty="0" smtClean="0"/>
              <a:t>+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2 </a:t>
            </a:r>
            <a:r>
              <a:rPr lang="fr-FR" sz="2400" dirty="0" smtClean="0"/>
              <a:t>+ </a:t>
            </a:r>
            <a:r>
              <a:rPr lang="fr-FR" sz="2400" dirty="0" smtClean="0">
                <a:solidFill>
                  <a:srgbClr val="FF0000"/>
                </a:solidFill>
              </a:rPr>
              <a:t>…</a:t>
            </a:r>
            <a:r>
              <a:rPr lang="fr-FR" sz="2400" baseline="-250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+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n </a:t>
            </a:r>
            <a:r>
              <a:rPr lang="fr-FR" sz="2400" dirty="0" smtClean="0"/>
              <a:t> en Liste 3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056108" y="404666"/>
          <a:ext cx="4128459" cy="4726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105"/>
                <a:gridCol w="1344151"/>
                <a:gridCol w="1824203"/>
              </a:tblGrid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u</a:t>
                      </a:r>
                      <a:r>
                        <a:rPr lang="fr-FR" sz="3200" baseline="-25000" dirty="0" smtClean="0"/>
                        <a:t>n</a:t>
                      </a:r>
                      <a:endParaRPr lang="fr-FR" sz="3200" baseline="-25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S</a:t>
                      </a:r>
                      <a:r>
                        <a:rPr lang="fr-FR" sz="3200" baseline="-25000" dirty="0" smtClean="0"/>
                        <a:t>n</a:t>
                      </a:r>
                      <a:endParaRPr lang="fr-FR" sz="3200" baseline="-25000" dirty="0"/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1000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1000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41710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1030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2030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372918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1060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baseline="0" dirty="0" smtClean="0"/>
                        <a:t>3090</a:t>
                      </a:r>
                      <a:endParaRPr lang="fr-FR" sz="3200" baseline="0" dirty="0"/>
                    </a:p>
                  </a:txBody>
                  <a:tcPr marL="121920" marR="121920"/>
                </a:tc>
              </a:tr>
              <a:tr h="568089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1090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4180</a:t>
                      </a:r>
                    </a:p>
                  </a:txBody>
                  <a:tcPr marL="121920" marR="121920"/>
                </a:tc>
              </a:tr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…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 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 marL="121920" marR="121920"/>
                </a:tc>
              </a:tr>
              <a:tr h="44005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19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1570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1600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332656"/>
            <a:ext cx="10972800" cy="65253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dirty="0" smtClean="0">
                <a:solidFill>
                  <a:srgbClr val="00B050"/>
                </a:solidFill>
              </a:rPr>
              <a:t>Etape 1 : </a:t>
            </a:r>
            <a:r>
              <a:rPr lang="fr-FR" sz="2400" dirty="0" smtClean="0">
                <a:solidFill>
                  <a:srgbClr val="FF0000"/>
                </a:solidFill>
              </a:rPr>
              <a:t>Tous les </a:t>
            </a:r>
            <a:r>
              <a:rPr lang="fr-FR" sz="2400" dirty="0" smtClean="0">
                <a:solidFill>
                  <a:srgbClr val="00B050"/>
                </a:solidFill>
              </a:rPr>
              <a:t>n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de</a:t>
            </a:r>
            <a:r>
              <a:rPr lang="fr-FR" sz="2400" dirty="0" smtClean="0">
                <a:solidFill>
                  <a:srgbClr val="FF0000"/>
                </a:solidFill>
              </a:rPr>
              <a:t> 0 </a:t>
            </a:r>
            <a:r>
              <a:rPr lang="fr-FR" sz="2400" dirty="0" smtClean="0"/>
              <a:t>à</a:t>
            </a:r>
            <a:r>
              <a:rPr lang="fr-FR" sz="2400" dirty="0" smtClean="0">
                <a:solidFill>
                  <a:srgbClr val="FF0000"/>
                </a:solidFill>
              </a:rPr>
              <a:t> 20 </a:t>
            </a:r>
            <a:r>
              <a:rPr lang="fr-FR" sz="2400" dirty="0" smtClean="0"/>
              <a:t>:</a:t>
            </a:r>
          </a:p>
          <a:p>
            <a:pPr>
              <a:buNone/>
            </a:pPr>
            <a:r>
              <a:rPr lang="fr-FR" sz="2400" dirty="0" smtClean="0"/>
              <a:t>		on tape dans le Menu RUN</a:t>
            </a:r>
          </a:p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		</a:t>
            </a:r>
            <a:r>
              <a:rPr lang="fr-FR" sz="2400" dirty="0" err="1" smtClean="0">
                <a:solidFill>
                  <a:srgbClr val="FF0000"/>
                </a:solidFill>
              </a:rPr>
              <a:t>Seq</a:t>
            </a:r>
            <a:r>
              <a:rPr lang="fr-FR" sz="2400" dirty="0" smtClean="0">
                <a:solidFill>
                  <a:srgbClr val="FF0000"/>
                </a:solidFill>
              </a:rPr>
              <a:t> ( X , X , 0 , 20 , 1 ) </a:t>
            </a:r>
            <a:r>
              <a:rPr lang="fr-FR" sz="2400" dirty="0" smtClean="0">
                <a:solidFill>
                  <a:srgbClr val="0070C0"/>
                </a:solidFill>
              </a:rPr>
              <a:t>stocké dans </a:t>
            </a:r>
            <a:r>
              <a:rPr lang="fr-FR" sz="2400" dirty="0" smtClean="0">
                <a:solidFill>
                  <a:srgbClr val="00B050"/>
                </a:solidFill>
              </a:rPr>
              <a:t>List 1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		</a:t>
            </a:r>
            <a:r>
              <a:rPr lang="fr-FR" sz="2400" dirty="0" err="1" smtClean="0"/>
              <a:t>Seq</a:t>
            </a:r>
            <a:r>
              <a:rPr lang="fr-FR" sz="2400" dirty="0" smtClean="0"/>
              <a:t> et List se trouvent dans OPTN LIST</a:t>
            </a:r>
            <a:endParaRPr lang="fr-FR" sz="2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400" dirty="0" smtClean="0">
                <a:solidFill>
                  <a:srgbClr val="00B050"/>
                </a:solidFill>
              </a:rPr>
              <a:t>Etape 2 : </a:t>
            </a:r>
            <a:r>
              <a:rPr lang="fr-FR" sz="2400" dirty="0" smtClean="0">
                <a:solidFill>
                  <a:srgbClr val="FF0000"/>
                </a:solidFill>
              </a:rPr>
              <a:t>Tous les termes </a:t>
            </a:r>
            <a:r>
              <a:rPr lang="fr-FR" sz="2400" dirty="0" smtClean="0">
                <a:solidFill>
                  <a:srgbClr val="00B050"/>
                </a:solidFill>
              </a:rPr>
              <a:t>u</a:t>
            </a:r>
            <a:r>
              <a:rPr lang="fr-FR" sz="2400" baseline="-25000" dirty="0" smtClean="0">
                <a:solidFill>
                  <a:srgbClr val="00B050"/>
                </a:solidFill>
              </a:rPr>
              <a:t>n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de</a:t>
            </a:r>
            <a:r>
              <a:rPr lang="fr-FR" sz="2400" dirty="0" smtClean="0">
                <a:solidFill>
                  <a:srgbClr val="FF0000"/>
                </a:solidFill>
              </a:rPr>
              <a:t> u</a:t>
            </a:r>
            <a:r>
              <a:rPr lang="fr-FR" sz="2400" baseline="-25000" dirty="0" smtClean="0">
                <a:solidFill>
                  <a:srgbClr val="FF0000"/>
                </a:solidFill>
              </a:rPr>
              <a:t>0 </a:t>
            </a:r>
            <a:r>
              <a:rPr lang="fr-FR" sz="2400" baseline="-25000" dirty="0" smtClean="0"/>
              <a:t> </a:t>
            </a:r>
            <a:r>
              <a:rPr lang="fr-FR" sz="2400" dirty="0" smtClean="0"/>
              <a:t>à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20 </a:t>
            </a:r>
            <a:r>
              <a:rPr lang="fr-FR" sz="2400" dirty="0" smtClean="0"/>
              <a:t>:</a:t>
            </a:r>
          </a:p>
          <a:p>
            <a:pPr>
              <a:buNone/>
            </a:pPr>
            <a:r>
              <a:rPr lang="fr-FR" sz="2400" dirty="0" smtClean="0"/>
              <a:t>		on tape dans le Menu RUN</a:t>
            </a:r>
          </a:p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		30 × </a:t>
            </a:r>
            <a:r>
              <a:rPr lang="fr-FR" sz="2400" dirty="0" smtClean="0">
                <a:solidFill>
                  <a:srgbClr val="00B050"/>
                </a:solidFill>
              </a:rPr>
              <a:t>List 1 </a:t>
            </a:r>
            <a:r>
              <a:rPr lang="fr-FR" sz="2400" dirty="0" smtClean="0">
                <a:solidFill>
                  <a:srgbClr val="FF0000"/>
                </a:solidFill>
              </a:rPr>
              <a:t>+ 1000 </a:t>
            </a:r>
            <a:r>
              <a:rPr lang="fr-FR" sz="2400" dirty="0" smtClean="0">
                <a:solidFill>
                  <a:srgbClr val="0070C0"/>
                </a:solidFill>
              </a:rPr>
              <a:t>stocké dans </a:t>
            </a:r>
            <a:r>
              <a:rPr lang="fr-FR" sz="2400" dirty="0" smtClean="0">
                <a:solidFill>
                  <a:srgbClr val="00B050"/>
                </a:solidFill>
              </a:rPr>
              <a:t>List 2</a:t>
            </a:r>
          </a:p>
          <a:p>
            <a:pPr>
              <a:buNone/>
            </a:pPr>
            <a:r>
              <a:rPr lang="fr-FR" sz="2400" dirty="0" smtClean="0"/>
              <a:t>				car    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n</a:t>
            </a:r>
            <a:r>
              <a:rPr lang="fr-FR" sz="2400" dirty="0" smtClean="0"/>
              <a:t> = </a:t>
            </a:r>
            <a:r>
              <a:rPr lang="fr-FR" sz="2400" dirty="0" smtClean="0">
                <a:solidFill>
                  <a:srgbClr val="FF0000"/>
                </a:solidFill>
              </a:rPr>
              <a:t>30</a:t>
            </a:r>
            <a:r>
              <a:rPr lang="fr-FR" sz="2400" dirty="0" smtClean="0">
                <a:solidFill>
                  <a:srgbClr val="00B050"/>
                </a:solidFill>
              </a:rPr>
              <a:t>n</a:t>
            </a:r>
            <a:r>
              <a:rPr lang="fr-FR" sz="2400" dirty="0" smtClean="0">
                <a:solidFill>
                  <a:srgbClr val="FF0000"/>
                </a:solidFill>
              </a:rPr>
              <a:t> + 1000</a:t>
            </a:r>
          </a:p>
          <a:p>
            <a:pPr>
              <a:buNone/>
            </a:pPr>
            <a:r>
              <a:rPr lang="fr-FR" sz="2400" dirty="0" smtClean="0">
                <a:solidFill>
                  <a:srgbClr val="00B050"/>
                </a:solidFill>
              </a:rPr>
              <a:t>Etape 3 : </a:t>
            </a:r>
            <a:r>
              <a:rPr lang="fr-FR" sz="2400" dirty="0" smtClean="0">
                <a:solidFill>
                  <a:srgbClr val="FF0000"/>
                </a:solidFill>
              </a:rPr>
              <a:t>Toutes les </a:t>
            </a:r>
            <a:r>
              <a:rPr lang="fr-FR" sz="2400" dirty="0" smtClean="0">
                <a:solidFill>
                  <a:srgbClr val="00B050"/>
                </a:solidFill>
              </a:rPr>
              <a:t>sommes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de</a:t>
            </a:r>
            <a:r>
              <a:rPr lang="fr-FR" sz="2400" dirty="0" smtClean="0">
                <a:solidFill>
                  <a:srgbClr val="FF0000"/>
                </a:solidFill>
              </a:rPr>
              <a:t> u</a:t>
            </a:r>
            <a:r>
              <a:rPr lang="fr-FR" sz="2400" baseline="-25000" dirty="0" smtClean="0">
                <a:solidFill>
                  <a:srgbClr val="FF0000"/>
                </a:solidFill>
              </a:rPr>
              <a:t>0 </a:t>
            </a:r>
            <a:r>
              <a:rPr lang="fr-FR" sz="2400" baseline="-25000" dirty="0" smtClean="0"/>
              <a:t> </a:t>
            </a:r>
            <a:r>
              <a:rPr lang="fr-FR" sz="2400" dirty="0" smtClean="0"/>
              <a:t>à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n 		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		on tape dans le Menu RUN</a:t>
            </a:r>
          </a:p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		</a:t>
            </a:r>
            <a:r>
              <a:rPr lang="fr-FR" sz="2400" dirty="0" err="1" smtClean="0">
                <a:solidFill>
                  <a:srgbClr val="FF0000"/>
                </a:solidFill>
              </a:rPr>
              <a:t>Cuml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>
                <a:solidFill>
                  <a:srgbClr val="00B050"/>
                </a:solidFill>
              </a:rPr>
              <a:t>List 2 </a:t>
            </a:r>
            <a:r>
              <a:rPr lang="fr-FR" sz="2400" dirty="0" smtClean="0">
                <a:solidFill>
                  <a:srgbClr val="0070C0"/>
                </a:solidFill>
              </a:rPr>
              <a:t>stocké dans </a:t>
            </a:r>
            <a:r>
              <a:rPr lang="fr-FR" sz="2400" dirty="0" smtClean="0">
                <a:solidFill>
                  <a:srgbClr val="00B050"/>
                </a:solidFill>
              </a:rPr>
              <a:t>List 3</a:t>
            </a: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			</a:t>
            </a:r>
            <a:r>
              <a:rPr lang="fr-FR" sz="2400" dirty="0" err="1" smtClean="0"/>
              <a:t>Cuml</a:t>
            </a:r>
            <a:r>
              <a:rPr lang="fr-FR" sz="2400" dirty="0" smtClean="0"/>
              <a:t> se trouve dans OPTN LIST</a:t>
            </a:r>
          </a:p>
          <a:p>
            <a:pPr>
              <a:buNone/>
            </a:pPr>
            <a:r>
              <a:rPr lang="fr-FR" sz="2400" dirty="0" smtClean="0"/>
              <a:t>On va dans Menu STAT consulter les sommes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0 </a:t>
            </a:r>
            <a:r>
              <a:rPr lang="fr-FR" sz="2400" baseline="-25000" dirty="0" smtClean="0"/>
              <a:t> </a:t>
            </a:r>
            <a:r>
              <a:rPr lang="fr-FR" sz="2400" dirty="0" smtClean="0"/>
              <a:t>+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1 </a:t>
            </a:r>
            <a:r>
              <a:rPr lang="fr-FR" sz="2400" dirty="0" smtClean="0"/>
              <a:t>+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2 </a:t>
            </a:r>
            <a:r>
              <a:rPr lang="fr-FR" sz="2400" dirty="0" smtClean="0"/>
              <a:t>+ </a:t>
            </a:r>
            <a:r>
              <a:rPr lang="fr-FR" sz="2400" dirty="0" smtClean="0">
                <a:solidFill>
                  <a:srgbClr val="FF0000"/>
                </a:solidFill>
              </a:rPr>
              <a:t>…</a:t>
            </a:r>
            <a:r>
              <a:rPr lang="fr-FR" sz="2400" baseline="-250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+ </a:t>
            </a:r>
            <a:r>
              <a:rPr lang="fr-FR" sz="2400" dirty="0" smtClean="0">
                <a:solidFill>
                  <a:srgbClr val="FF0000"/>
                </a:solidFill>
              </a:rPr>
              <a:t>u</a:t>
            </a:r>
            <a:r>
              <a:rPr lang="fr-FR" sz="2400" baseline="-25000" dirty="0" smtClean="0">
                <a:solidFill>
                  <a:srgbClr val="FF0000"/>
                </a:solidFill>
              </a:rPr>
              <a:t>n </a:t>
            </a:r>
            <a:r>
              <a:rPr lang="fr-FR" sz="2400" dirty="0" smtClean="0"/>
              <a:t> en Liste 3 				</a:t>
            </a:r>
            <a:r>
              <a:rPr lang="fr-FR" sz="3200" dirty="0" smtClean="0">
                <a:solidFill>
                  <a:srgbClr val="00B050"/>
                </a:solidFill>
              </a:rPr>
              <a:t>Réponse : </a:t>
            </a:r>
            <a:r>
              <a:rPr lang="fr-FR" sz="3600" dirty="0" smtClean="0">
                <a:solidFill>
                  <a:srgbClr val="FF0000"/>
                </a:solidFill>
              </a:rPr>
              <a:t>u</a:t>
            </a:r>
            <a:r>
              <a:rPr lang="fr-FR" sz="3600" baseline="-25000" dirty="0" smtClean="0">
                <a:solidFill>
                  <a:srgbClr val="FF0000"/>
                </a:solidFill>
              </a:rPr>
              <a:t>0 </a:t>
            </a:r>
            <a:r>
              <a:rPr lang="fr-FR" sz="3600" baseline="-25000" dirty="0" smtClean="0"/>
              <a:t> </a:t>
            </a:r>
            <a:r>
              <a:rPr lang="fr-FR" sz="3600" dirty="0" smtClean="0"/>
              <a:t>+ </a:t>
            </a:r>
            <a:r>
              <a:rPr lang="fr-FR" sz="3600" dirty="0" smtClean="0">
                <a:solidFill>
                  <a:srgbClr val="FF0000"/>
                </a:solidFill>
              </a:rPr>
              <a:t>u</a:t>
            </a:r>
            <a:r>
              <a:rPr lang="fr-FR" sz="3600" baseline="-25000" dirty="0" smtClean="0">
                <a:solidFill>
                  <a:srgbClr val="FF0000"/>
                </a:solidFill>
              </a:rPr>
              <a:t>1 </a:t>
            </a:r>
            <a:r>
              <a:rPr lang="fr-FR" sz="3600" baseline="-25000" dirty="0" smtClean="0"/>
              <a:t> </a:t>
            </a:r>
            <a:r>
              <a:rPr lang="fr-FR" sz="3600" dirty="0" smtClean="0"/>
              <a:t>+</a:t>
            </a:r>
            <a:r>
              <a:rPr lang="fr-FR" sz="3600" dirty="0" smtClean="0">
                <a:solidFill>
                  <a:srgbClr val="FF0000"/>
                </a:solidFill>
              </a:rPr>
              <a:t> u</a:t>
            </a:r>
            <a:r>
              <a:rPr lang="fr-FR" sz="3600" baseline="-25000" dirty="0" smtClean="0">
                <a:solidFill>
                  <a:srgbClr val="FF0000"/>
                </a:solidFill>
              </a:rPr>
              <a:t>2 </a:t>
            </a:r>
            <a:r>
              <a:rPr lang="fr-FR" sz="3600" baseline="-25000" dirty="0" smtClean="0"/>
              <a:t> </a:t>
            </a:r>
            <a:r>
              <a:rPr lang="fr-FR" sz="3600" dirty="0" smtClean="0"/>
              <a:t>+ … + </a:t>
            </a:r>
            <a:r>
              <a:rPr lang="fr-FR" sz="3600" dirty="0" smtClean="0">
                <a:solidFill>
                  <a:srgbClr val="FF0000"/>
                </a:solidFill>
              </a:rPr>
              <a:t>u</a:t>
            </a:r>
            <a:r>
              <a:rPr lang="fr-FR" sz="3600" baseline="-25000" dirty="0" smtClean="0">
                <a:solidFill>
                  <a:srgbClr val="FF0000"/>
                </a:solidFill>
              </a:rPr>
              <a:t>20 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  <a:r>
              <a:rPr lang="fr-FR" sz="3600" dirty="0" smtClean="0"/>
              <a:t>=</a:t>
            </a:r>
            <a:r>
              <a:rPr lang="fr-FR" sz="3600" dirty="0" smtClean="0">
                <a:solidFill>
                  <a:srgbClr val="00B050"/>
                </a:solidFill>
              </a:rPr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27300 </a:t>
            </a:r>
            <a:endParaRPr lang="fr-F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sz="2400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056108" y="404666"/>
          <a:ext cx="4128459" cy="4726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105"/>
                <a:gridCol w="1344151"/>
                <a:gridCol w="1824203"/>
              </a:tblGrid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u</a:t>
                      </a:r>
                      <a:r>
                        <a:rPr lang="fr-FR" sz="3200" baseline="-25000" dirty="0" smtClean="0"/>
                        <a:t>n</a:t>
                      </a:r>
                      <a:endParaRPr lang="fr-FR" sz="3200" baseline="-25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S</a:t>
                      </a:r>
                      <a:r>
                        <a:rPr lang="fr-FR" sz="3200" baseline="-25000" dirty="0" smtClean="0"/>
                        <a:t>n</a:t>
                      </a:r>
                      <a:endParaRPr lang="fr-FR" sz="3200" baseline="-25000" dirty="0"/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1000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1000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41710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1030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2030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372918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1060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baseline="0" dirty="0" smtClean="0"/>
                        <a:t>3090</a:t>
                      </a:r>
                      <a:endParaRPr lang="fr-FR" sz="3200" baseline="0" dirty="0"/>
                    </a:p>
                  </a:txBody>
                  <a:tcPr marL="121920" marR="121920"/>
                </a:tc>
              </a:tr>
              <a:tr h="568089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1090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4180</a:t>
                      </a:r>
                    </a:p>
                  </a:txBody>
                  <a:tcPr marL="121920" marR="121920"/>
                </a:tc>
              </a:tr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…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 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 marL="121920" marR="121920"/>
                </a:tc>
              </a:tr>
              <a:tr h="44005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19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1570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baseline="0" dirty="0" smtClean="0"/>
                        <a:t>25700</a:t>
                      </a:r>
                      <a:endParaRPr lang="fr-FR" sz="3200" baseline="0" dirty="0"/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1600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>
                          <a:solidFill>
                            <a:srgbClr val="FF0000"/>
                          </a:solidFill>
                        </a:rPr>
                        <a:t>27300</a:t>
                      </a:r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9144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00B050"/>
                </a:solidFill>
              </a:rPr>
              <a:t>Exercice </a:t>
            </a:r>
            <a:r>
              <a:rPr lang="fr-FR" sz="8000" b="1" dirty="0" smtClean="0">
                <a:solidFill>
                  <a:srgbClr val="FF0000"/>
                </a:solidFill>
              </a:rPr>
              <a:t>3 bis</a:t>
            </a:r>
            <a:r>
              <a:rPr lang="fr-FR" sz="8000" b="1" dirty="0" smtClean="0">
                <a:solidFill>
                  <a:srgbClr val="00B050"/>
                </a:solidFill>
              </a:rPr>
              <a:t> :</a:t>
            </a:r>
            <a:endParaRPr lang="fr-FR" sz="8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41946"/>
            <a:ext cx="10515600" cy="56160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8800" dirty="0" smtClean="0"/>
              <a:t>Déterminez la somme des 50 premiers nombres impairs en utilisant le tableur de votre calculatrice. </a:t>
            </a:r>
            <a:endParaRPr lang="fr-FR" sz="8800" dirty="0"/>
          </a:p>
        </p:txBody>
      </p:sp>
    </p:spTree>
    <p:extLst>
      <p:ext uri="{BB962C8B-B14F-4D97-AF65-F5344CB8AC3E}">
        <p14:creationId xmlns="" xmlns:p14="http://schemas.microsoft.com/office/powerpoint/2010/main" val="27745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9144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00B050"/>
                </a:solidFill>
              </a:rPr>
              <a:t>Exercice </a:t>
            </a:r>
            <a:r>
              <a:rPr lang="fr-FR" sz="8000" b="1" dirty="0" smtClean="0">
                <a:solidFill>
                  <a:srgbClr val="FF0000"/>
                </a:solidFill>
              </a:rPr>
              <a:t>3 bis</a:t>
            </a:r>
            <a:r>
              <a:rPr lang="fr-FR" sz="8000" b="1" dirty="0" smtClean="0">
                <a:solidFill>
                  <a:srgbClr val="00B050"/>
                </a:solidFill>
              </a:rPr>
              <a:t> :</a:t>
            </a:r>
            <a:endParaRPr lang="fr-FR" sz="8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41946"/>
            <a:ext cx="10515600" cy="5616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Déterminez la somme des 50 premiers nombres impairs en utilisant le tableur de votre calculatrice. 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Méthode :</a:t>
            </a:r>
          </a:p>
          <a:p>
            <a:pPr marL="0" indent="0">
              <a:buNone/>
            </a:pPr>
            <a:r>
              <a:rPr lang="fr-FR" sz="4000" dirty="0" smtClean="0"/>
              <a:t>n</a:t>
            </a:r>
            <a:r>
              <a:rPr lang="fr-FR" sz="4000" baseline="30000" dirty="0" smtClean="0"/>
              <a:t>b</a:t>
            </a:r>
            <a:r>
              <a:rPr lang="fr-FR" sz="4000" dirty="0" smtClean="0"/>
              <a:t> impairs :	… ?</a:t>
            </a:r>
          </a:p>
          <a:p>
            <a:pPr marL="0" indent="0">
              <a:buNone/>
            </a:pPr>
            <a:r>
              <a:rPr lang="fr-FR" sz="4000" dirty="0" smtClean="0"/>
              <a:t>suite :		 … ?</a:t>
            </a:r>
          </a:p>
          <a:p>
            <a:pPr marL="0" indent="0">
              <a:buNone/>
            </a:pPr>
            <a:r>
              <a:rPr lang="fr-FR" sz="4000" dirty="0" smtClean="0"/>
              <a:t>On a besoin pour le tableur de </a:t>
            </a:r>
          </a:p>
          <a:p>
            <a:pPr marL="0" indent="0">
              <a:buNone/>
            </a:pPr>
            <a:r>
              <a:rPr lang="fr-FR" sz="4000" dirty="0" smtClean="0"/>
              <a:t>	la relation </a:t>
            </a:r>
            <a:r>
              <a:rPr lang="fr-FR" sz="4000" dirty="0" smtClean="0">
                <a:solidFill>
                  <a:srgbClr val="00B050"/>
                </a:solidFill>
              </a:rPr>
              <a:t>explicite</a:t>
            </a:r>
            <a:r>
              <a:rPr lang="fr-FR" sz="4000" dirty="0" smtClean="0"/>
              <a:t>   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f(n) </a:t>
            </a:r>
            <a:r>
              <a:rPr lang="fr-FR" sz="4000" dirty="0" smtClean="0"/>
              <a:t>= … ?</a:t>
            </a:r>
            <a:endParaRPr lang="fr-FR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			   </a:t>
            </a:r>
            <a:r>
              <a:rPr lang="fr-FR" sz="4000" dirty="0" smtClean="0"/>
              <a:t>ou</a:t>
            </a:r>
            <a:r>
              <a:rPr lang="fr-FR" sz="4000" dirty="0" smtClean="0">
                <a:solidFill>
                  <a:srgbClr val="00B050"/>
                </a:solidFill>
              </a:rPr>
              <a:t> récurrente</a:t>
            </a:r>
            <a:r>
              <a:rPr lang="fr-FR" sz="4000" dirty="0" smtClean="0"/>
              <a:t>   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f(u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>
                <a:solidFill>
                  <a:srgbClr val="FF0000"/>
                </a:solidFill>
              </a:rPr>
              <a:t>)</a:t>
            </a:r>
            <a:r>
              <a:rPr lang="fr-FR" sz="4000" dirty="0" smtClean="0"/>
              <a:t> = … ?</a:t>
            </a:r>
            <a:endParaRPr lang="fr-FR" sz="4000" dirty="0"/>
          </a:p>
        </p:txBody>
      </p:sp>
    </p:spTree>
    <p:extLst>
      <p:ext uri="{BB962C8B-B14F-4D97-AF65-F5344CB8AC3E}">
        <p14:creationId xmlns="" xmlns:p14="http://schemas.microsoft.com/office/powerpoint/2010/main" val="27745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9144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00B050"/>
                </a:solidFill>
              </a:rPr>
              <a:t>Exercice </a:t>
            </a:r>
            <a:r>
              <a:rPr lang="fr-FR" sz="8000" b="1" dirty="0" smtClean="0">
                <a:solidFill>
                  <a:srgbClr val="FF0000"/>
                </a:solidFill>
              </a:rPr>
              <a:t>3 bis</a:t>
            </a:r>
            <a:r>
              <a:rPr lang="fr-FR" sz="8000" b="1" dirty="0" smtClean="0">
                <a:solidFill>
                  <a:srgbClr val="00B050"/>
                </a:solidFill>
              </a:rPr>
              <a:t> :</a:t>
            </a:r>
            <a:endParaRPr lang="fr-FR" sz="8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41946"/>
            <a:ext cx="10515600" cy="5616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Déterminez la somme des 50 premiers nombres impairs en utilisant le tableur de votre calculatrice. 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Méthode :</a:t>
            </a:r>
          </a:p>
          <a:p>
            <a:pPr marL="0" indent="0">
              <a:buNone/>
            </a:pPr>
            <a:r>
              <a:rPr lang="fr-FR" sz="4000" dirty="0" smtClean="0"/>
              <a:t>n</a:t>
            </a:r>
            <a:r>
              <a:rPr lang="fr-FR" sz="4000" baseline="30000" dirty="0" smtClean="0"/>
              <a:t>b</a:t>
            </a:r>
            <a:r>
              <a:rPr lang="fr-FR" sz="4000" dirty="0" smtClean="0"/>
              <a:t> impairs : </a:t>
            </a:r>
            <a:r>
              <a:rPr lang="fr-FR" sz="4000" dirty="0" smtClean="0">
                <a:solidFill>
                  <a:srgbClr val="0070C0"/>
                </a:solidFill>
              </a:rPr>
              <a:t>1   3   5   7   9   11   13  </a:t>
            </a:r>
            <a:r>
              <a:rPr lang="fr-FR" sz="4000" dirty="0" err="1" smtClean="0">
                <a:solidFill>
                  <a:srgbClr val="0070C0"/>
                </a:solidFill>
              </a:rPr>
              <a:t>etc</a:t>
            </a:r>
            <a:r>
              <a:rPr lang="fr-FR" sz="4000" dirty="0" smtClean="0">
                <a:solidFill>
                  <a:srgbClr val="0070C0"/>
                </a:solidFill>
              </a:rPr>
              <a:t>…</a:t>
            </a:r>
            <a:endParaRPr lang="fr-FR" sz="4000" dirty="0" smtClean="0"/>
          </a:p>
          <a:p>
            <a:pPr marL="0" indent="0">
              <a:buNone/>
            </a:pPr>
            <a:r>
              <a:rPr lang="fr-FR" sz="4000" dirty="0" smtClean="0"/>
              <a:t>suite :</a:t>
            </a:r>
          </a:p>
          <a:p>
            <a:pPr marL="0" indent="0">
              <a:buNone/>
            </a:pPr>
            <a:r>
              <a:rPr lang="fr-FR" sz="4000" dirty="0" smtClean="0"/>
              <a:t>On a besoin pour le tableur de </a:t>
            </a:r>
          </a:p>
          <a:p>
            <a:pPr marL="0" indent="0">
              <a:buNone/>
            </a:pPr>
            <a:r>
              <a:rPr lang="fr-FR" sz="4000" dirty="0" smtClean="0"/>
              <a:t>	la relation </a:t>
            </a:r>
            <a:r>
              <a:rPr lang="fr-FR" sz="4000" dirty="0" smtClean="0">
                <a:solidFill>
                  <a:srgbClr val="00B050"/>
                </a:solidFill>
              </a:rPr>
              <a:t>explicite</a:t>
            </a:r>
            <a:r>
              <a:rPr lang="fr-FR" sz="4000" dirty="0" smtClean="0"/>
              <a:t>   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f(n) 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			   </a:t>
            </a:r>
            <a:r>
              <a:rPr lang="fr-FR" sz="4000" dirty="0" smtClean="0"/>
              <a:t>ou</a:t>
            </a:r>
            <a:r>
              <a:rPr lang="fr-FR" sz="4000" dirty="0" smtClean="0">
                <a:solidFill>
                  <a:srgbClr val="00B050"/>
                </a:solidFill>
              </a:rPr>
              <a:t> récurrente</a:t>
            </a:r>
            <a:r>
              <a:rPr lang="fr-FR" sz="4000" dirty="0" smtClean="0"/>
              <a:t>   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f(u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>
                <a:solidFill>
                  <a:srgbClr val="FF0000"/>
                </a:solidFill>
              </a:rPr>
              <a:t>)</a:t>
            </a:r>
            <a:endParaRPr lang="fr-FR" sz="4000" dirty="0"/>
          </a:p>
        </p:txBody>
      </p:sp>
    </p:spTree>
    <p:extLst>
      <p:ext uri="{BB962C8B-B14F-4D97-AF65-F5344CB8AC3E}">
        <p14:creationId xmlns="" xmlns:p14="http://schemas.microsoft.com/office/powerpoint/2010/main" val="27745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9144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00B050"/>
                </a:solidFill>
              </a:rPr>
              <a:t>Exercice </a:t>
            </a:r>
            <a:r>
              <a:rPr lang="fr-FR" sz="8000" b="1" dirty="0" smtClean="0">
                <a:solidFill>
                  <a:srgbClr val="FF0000"/>
                </a:solidFill>
              </a:rPr>
              <a:t>3 bis</a:t>
            </a:r>
            <a:r>
              <a:rPr lang="fr-FR" sz="8000" b="1" dirty="0" smtClean="0">
                <a:solidFill>
                  <a:srgbClr val="00B050"/>
                </a:solidFill>
              </a:rPr>
              <a:t> :</a:t>
            </a:r>
            <a:endParaRPr lang="fr-FR" sz="8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41946"/>
            <a:ext cx="10515600" cy="5616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Déterminez la somme des 50 premiers nombres impairs en utilisant le tableur de votre calculatrice. 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Méthode :</a:t>
            </a:r>
          </a:p>
          <a:p>
            <a:pPr marL="0" indent="0">
              <a:buNone/>
            </a:pPr>
            <a:r>
              <a:rPr lang="fr-FR" sz="4000" dirty="0" smtClean="0"/>
              <a:t>n</a:t>
            </a:r>
            <a:r>
              <a:rPr lang="fr-FR" sz="4000" baseline="30000" dirty="0" smtClean="0"/>
              <a:t>b</a:t>
            </a:r>
            <a:r>
              <a:rPr lang="fr-FR" sz="4000" dirty="0" smtClean="0"/>
              <a:t> impairs : </a:t>
            </a:r>
            <a:r>
              <a:rPr lang="fr-FR" sz="4000" dirty="0" smtClean="0">
                <a:solidFill>
                  <a:srgbClr val="0070C0"/>
                </a:solidFill>
              </a:rPr>
              <a:t>1   3   5   7   9   11   13  </a:t>
            </a:r>
            <a:r>
              <a:rPr lang="fr-FR" sz="4000" dirty="0" err="1" smtClean="0">
                <a:solidFill>
                  <a:srgbClr val="0070C0"/>
                </a:solidFill>
              </a:rPr>
              <a:t>etc</a:t>
            </a:r>
            <a:r>
              <a:rPr lang="fr-FR" sz="4000" dirty="0" smtClean="0">
                <a:solidFill>
                  <a:srgbClr val="0070C0"/>
                </a:solidFill>
              </a:rPr>
              <a:t>…</a:t>
            </a:r>
            <a:endParaRPr lang="fr-FR" sz="4000" dirty="0" smtClean="0"/>
          </a:p>
          <a:p>
            <a:pPr marL="0" indent="0">
              <a:buNone/>
            </a:pPr>
            <a:r>
              <a:rPr lang="fr-FR" sz="4000" dirty="0" smtClean="0"/>
              <a:t>suite : </a:t>
            </a:r>
            <a:r>
              <a:rPr lang="fr-FR" sz="4000" dirty="0" smtClean="0">
                <a:solidFill>
                  <a:srgbClr val="0070C0"/>
                </a:solidFill>
              </a:rPr>
              <a:t>Soit la suite définie par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>
                <a:solidFill>
                  <a:srgbClr val="0070C0"/>
                </a:solidFill>
              </a:rPr>
              <a:t>= n</a:t>
            </a:r>
            <a:r>
              <a:rPr lang="fr-FR" sz="4000" baseline="30000" dirty="0" smtClean="0">
                <a:solidFill>
                  <a:srgbClr val="0070C0"/>
                </a:solidFill>
              </a:rPr>
              <a:t>ième</a:t>
            </a:r>
            <a:r>
              <a:rPr lang="fr-FR" sz="4000" dirty="0" smtClean="0">
                <a:solidFill>
                  <a:srgbClr val="0070C0"/>
                </a:solidFill>
              </a:rPr>
              <a:t> n</a:t>
            </a:r>
            <a:r>
              <a:rPr lang="fr-FR" sz="4000" baseline="30000" dirty="0" smtClean="0">
                <a:solidFill>
                  <a:srgbClr val="0070C0"/>
                </a:solidFill>
              </a:rPr>
              <a:t>b</a:t>
            </a:r>
            <a:r>
              <a:rPr lang="fr-FR" sz="4000" dirty="0" smtClean="0">
                <a:solidFill>
                  <a:srgbClr val="0070C0"/>
                </a:solidFill>
              </a:rPr>
              <a:t> impair</a:t>
            </a:r>
            <a:endParaRPr lang="fr-FR" sz="4000" dirty="0" smtClean="0"/>
          </a:p>
          <a:p>
            <a:pPr marL="0" indent="0">
              <a:buNone/>
            </a:pPr>
            <a:r>
              <a:rPr lang="fr-FR" sz="4000" dirty="0" smtClean="0"/>
              <a:t>On a besoin pour le tableur de </a:t>
            </a:r>
          </a:p>
          <a:p>
            <a:pPr marL="0" indent="0">
              <a:buNone/>
            </a:pPr>
            <a:r>
              <a:rPr lang="fr-FR" sz="4000" dirty="0" smtClean="0"/>
              <a:t>	la relation </a:t>
            </a:r>
            <a:r>
              <a:rPr lang="fr-FR" sz="4000" dirty="0" smtClean="0">
                <a:solidFill>
                  <a:srgbClr val="00B050"/>
                </a:solidFill>
              </a:rPr>
              <a:t>explicite</a:t>
            </a:r>
            <a:r>
              <a:rPr lang="fr-FR" sz="4000" dirty="0" smtClean="0"/>
              <a:t>   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f(n) 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			   </a:t>
            </a:r>
            <a:r>
              <a:rPr lang="fr-FR" sz="4000" dirty="0" smtClean="0"/>
              <a:t>ou</a:t>
            </a:r>
            <a:r>
              <a:rPr lang="fr-FR" sz="4000" dirty="0" smtClean="0">
                <a:solidFill>
                  <a:srgbClr val="00B050"/>
                </a:solidFill>
              </a:rPr>
              <a:t> récurrente</a:t>
            </a:r>
            <a:r>
              <a:rPr lang="fr-FR" sz="4000" dirty="0" smtClean="0"/>
              <a:t>   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f(u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>
                <a:solidFill>
                  <a:srgbClr val="FF0000"/>
                </a:solidFill>
              </a:rPr>
              <a:t>)</a:t>
            </a:r>
            <a:endParaRPr lang="fr-FR" sz="4000" dirty="0"/>
          </a:p>
        </p:txBody>
      </p:sp>
    </p:spTree>
    <p:extLst>
      <p:ext uri="{BB962C8B-B14F-4D97-AF65-F5344CB8AC3E}">
        <p14:creationId xmlns="" xmlns:p14="http://schemas.microsoft.com/office/powerpoint/2010/main" val="27745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9144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00B050"/>
                </a:solidFill>
              </a:rPr>
              <a:t>Exercice </a:t>
            </a:r>
            <a:r>
              <a:rPr lang="fr-FR" sz="8000" b="1" dirty="0" smtClean="0">
                <a:solidFill>
                  <a:srgbClr val="FF0000"/>
                </a:solidFill>
              </a:rPr>
              <a:t>3 bis</a:t>
            </a:r>
            <a:r>
              <a:rPr lang="fr-FR" sz="8000" b="1" dirty="0" smtClean="0">
                <a:solidFill>
                  <a:srgbClr val="00B050"/>
                </a:solidFill>
              </a:rPr>
              <a:t> :</a:t>
            </a:r>
            <a:endParaRPr lang="fr-FR" sz="8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41946"/>
            <a:ext cx="10515600" cy="5616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Déterminez la somme des 50 premiers nombres impairs en utilisant le tableur de votre calculatrice. 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Méthode :</a:t>
            </a:r>
          </a:p>
          <a:p>
            <a:pPr marL="0" indent="0">
              <a:buNone/>
            </a:pPr>
            <a:r>
              <a:rPr lang="fr-FR" sz="4000" dirty="0" smtClean="0"/>
              <a:t>n</a:t>
            </a:r>
            <a:r>
              <a:rPr lang="fr-FR" sz="4000" baseline="30000" dirty="0" smtClean="0"/>
              <a:t>b</a:t>
            </a:r>
            <a:r>
              <a:rPr lang="fr-FR" sz="4000" dirty="0" smtClean="0"/>
              <a:t> impairs : </a:t>
            </a:r>
            <a:r>
              <a:rPr lang="fr-FR" sz="4000" dirty="0" smtClean="0">
                <a:solidFill>
                  <a:srgbClr val="0070C0"/>
                </a:solidFill>
              </a:rPr>
              <a:t>1   3   5   7   9   11   13  </a:t>
            </a:r>
            <a:r>
              <a:rPr lang="fr-FR" sz="4000" dirty="0" err="1" smtClean="0">
                <a:solidFill>
                  <a:srgbClr val="0070C0"/>
                </a:solidFill>
              </a:rPr>
              <a:t>etc</a:t>
            </a:r>
            <a:r>
              <a:rPr lang="fr-FR" sz="4000" dirty="0" smtClean="0">
                <a:solidFill>
                  <a:srgbClr val="0070C0"/>
                </a:solidFill>
              </a:rPr>
              <a:t>…</a:t>
            </a:r>
            <a:endParaRPr lang="fr-FR" sz="4000" dirty="0" smtClean="0"/>
          </a:p>
          <a:p>
            <a:pPr marL="0" indent="0">
              <a:buNone/>
            </a:pPr>
            <a:r>
              <a:rPr lang="fr-FR" sz="4000" dirty="0" smtClean="0"/>
              <a:t>suite : </a:t>
            </a:r>
            <a:r>
              <a:rPr lang="fr-FR" sz="4000" dirty="0" smtClean="0">
                <a:solidFill>
                  <a:srgbClr val="0070C0"/>
                </a:solidFill>
              </a:rPr>
              <a:t>Soit la suite définie par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>
                <a:solidFill>
                  <a:srgbClr val="0070C0"/>
                </a:solidFill>
              </a:rPr>
              <a:t>= n</a:t>
            </a:r>
            <a:r>
              <a:rPr lang="fr-FR" sz="4000" baseline="30000" dirty="0" smtClean="0">
                <a:solidFill>
                  <a:srgbClr val="0070C0"/>
                </a:solidFill>
              </a:rPr>
              <a:t>ième</a:t>
            </a:r>
            <a:r>
              <a:rPr lang="fr-FR" sz="4000" dirty="0" smtClean="0">
                <a:solidFill>
                  <a:srgbClr val="0070C0"/>
                </a:solidFill>
              </a:rPr>
              <a:t> n</a:t>
            </a:r>
            <a:r>
              <a:rPr lang="fr-FR" sz="4000" baseline="30000" dirty="0" smtClean="0">
                <a:solidFill>
                  <a:srgbClr val="0070C0"/>
                </a:solidFill>
              </a:rPr>
              <a:t>b</a:t>
            </a:r>
            <a:r>
              <a:rPr lang="fr-FR" sz="4000" dirty="0" smtClean="0">
                <a:solidFill>
                  <a:srgbClr val="0070C0"/>
                </a:solidFill>
              </a:rPr>
              <a:t> impair</a:t>
            </a:r>
            <a:endParaRPr lang="fr-FR" sz="4000" dirty="0" smtClean="0"/>
          </a:p>
          <a:p>
            <a:pPr marL="0" indent="0">
              <a:buNone/>
            </a:pPr>
            <a:r>
              <a:rPr lang="fr-FR" sz="4000" dirty="0" smtClean="0"/>
              <a:t>On a besoin pour le tableur de </a:t>
            </a:r>
          </a:p>
          <a:p>
            <a:pPr marL="0" indent="0">
              <a:buNone/>
            </a:pPr>
            <a:r>
              <a:rPr lang="fr-FR" sz="4000" dirty="0" smtClean="0"/>
              <a:t>	la relation </a:t>
            </a:r>
            <a:r>
              <a:rPr lang="fr-FR" sz="4000" dirty="0" smtClean="0">
                <a:solidFill>
                  <a:srgbClr val="00B050"/>
                </a:solidFill>
              </a:rPr>
              <a:t>explicite</a:t>
            </a:r>
            <a:r>
              <a:rPr lang="fr-FR" sz="4000" dirty="0" smtClean="0"/>
              <a:t>   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f(n) 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		</a:t>
            </a:r>
            <a:r>
              <a:rPr lang="fr-FR" sz="4000" dirty="0" smtClean="0">
                <a:solidFill>
                  <a:srgbClr val="00B050"/>
                </a:solidFill>
              </a:rPr>
              <a:t>récurrente</a:t>
            </a:r>
            <a:r>
              <a:rPr lang="fr-FR" sz="4000" dirty="0" smtClean="0"/>
              <a:t>   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f(u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>
                <a:solidFill>
                  <a:srgbClr val="FF0000"/>
                </a:solidFill>
              </a:rPr>
              <a:t>)</a:t>
            </a:r>
            <a:r>
              <a:rPr lang="fr-FR" sz="4000" dirty="0" smtClean="0"/>
              <a:t>        </a:t>
            </a:r>
            <a:r>
              <a:rPr lang="fr-FR" sz="4000" dirty="0" smtClean="0">
                <a:solidFill>
                  <a:srgbClr val="0070C0"/>
                </a:solidFill>
              </a:rPr>
              <a:t>idem l’exo 2 ! 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Accolade fermante 3"/>
          <p:cNvSpPr/>
          <p:nvPr/>
        </p:nvSpPr>
        <p:spPr>
          <a:xfrm>
            <a:off x="7836195" y="4954772"/>
            <a:ext cx="404038" cy="1392865"/>
          </a:xfrm>
          <a:prstGeom prst="rightBrac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745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9144" y="1"/>
            <a:ext cx="10515600" cy="191386"/>
          </a:xfrm>
        </p:spPr>
        <p:txBody>
          <a:bodyPr>
            <a:normAutofit fontScale="90000"/>
          </a:bodyPr>
          <a:lstStyle/>
          <a:p>
            <a:r>
              <a:rPr lang="fr-FR" sz="8000" b="1" dirty="0" smtClean="0">
                <a:solidFill>
                  <a:srgbClr val="00B050"/>
                </a:solidFill>
              </a:rPr>
              <a:t>       </a:t>
            </a:r>
            <a:endParaRPr lang="fr-FR" sz="8000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38224"/>
            <a:ext cx="11038367" cy="6719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 smtClean="0"/>
              <a:t>n</a:t>
            </a:r>
            <a:r>
              <a:rPr lang="fr-FR" sz="4000" baseline="30000" dirty="0" smtClean="0"/>
              <a:t>b</a:t>
            </a:r>
            <a:r>
              <a:rPr lang="fr-FR" sz="4000" dirty="0" smtClean="0"/>
              <a:t> impairs : </a:t>
            </a:r>
            <a:r>
              <a:rPr lang="fr-FR" sz="4000" dirty="0" smtClean="0">
                <a:solidFill>
                  <a:srgbClr val="0070C0"/>
                </a:solidFill>
              </a:rPr>
              <a:t>1   3   5   7   9   11   13  </a:t>
            </a:r>
            <a:r>
              <a:rPr lang="fr-FR" sz="4000" dirty="0" err="1" smtClean="0">
                <a:solidFill>
                  <a:srgbClr val="0070C0"/>
                </a:solidFill>
              </a:rPr>
              <a:t>etc</a:t>
            </a:r>
            <a:r>
              <a:rPr lang="fr-FR" sz="4000" dirty="0" smtClean="0">
                <a:solidFill>
                  <a:srgbClr val="0070C0"/>
                </a:solidFill>
              </a:rPr>
              <a:t>…</a:t>
            </a:r>
            <a:endParaRPr lang="fr-FR" sz="4000" dirty="0" smtClean="0"/>
          </a:p>
          <a:p>
            <a:pPr marL="0" indent="0">
              <a:buNone/>
            </a:pPr>
            <a:r>
              <a:rPr lang="fr-FR" sz="4000" dirty="0" smtClean="0"/>
              <a:t>suite : </a:t>
            </a:r>
            <a:r>
              <a:rPr lang="fr-FR" sz="4000" dirty="0" smtClean="0">
                <a:solidFill>
                  <a:srgbClr val="0070C0"/>
                </a:solidFill>
              </a:rPr>
              <a:t>Soit la suite définie par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>
                <a:solidFill>
                  <a:srgbClr val="0070C0"/>
                </a:solidFill>
              </a:rPr>
              <a:t>= n</a:t>
            </a:r>
            <a:r>
              <a:rPr lang="fr-FR" sz="4000" baseline="30000" dirty="0" smtClean="0">
                <a:solidFill>
                  <a:srgbClr val="0070C0"/>
                </a:solidFill>
              </a:rPr>
              <a:t>ième</a:t>
            </a:r>
            <a:r>
              <a:rPr lang="fr-FR" sz="4000" dirty="0" smtClean="0">
                <a:solidFill>
                  <a:srgbClr val="0070C0"/>
                </a:solidFill>
              </a:rPr>
              <a:t> n</a:t>
            </a:r>
            <a:r>
              <a:rPr lang="fr-FR" sz="4000" baseline="30000" dirty="0" smtClean="0">
                <a:solidFill>
                  <a:srgbClr val="0070C0"/>
                </a:solidFill>
              </a:rPr>
              <a:t>b</a:t>
            </a:r>
            <a:r>
              <a:rPr lang="fr-FR" sz="4000" dirty="0" smtClean="0">
                <a:solidFill>
                  <a:srgbClr val="0070C0"/>
                </a:solidFill>
              </a:rPr>
              <a:t> impair</a:t>
            </a:r>
            <a:endParaRPr lang="fr-FR" sz="4000" dirty="0" smtClean="0"/>
          </a:p>
          <a:p>
            <a:pPr marL="0" indent="0">
              <a:buNone/>
            </a:pPr>
            <a:r>
              <a:rPr lang="fr-FR" sz="4000" dirty="0" smtClean="0"/>
              <a:t>On a besoin pour le tableur de </a:t>
            </a:r>
          </a:p>
          <a:p>
            <a:pPr marL="0" indent="0">
              <a:buNone/>
            </a:pPr>
            <a:r>
              <a:rPr lang="fr-FR" sz="4000" dirty="0" smtClean="0"/>
              <a:t>	la relation </a:t>
            </a:r>
            <a:r>
              <a:rPr lang="fr-FR" sz="4000" dirty="0" smtClean="0">
                <a:solidFill>
                  <a:srgbClr val="00B050"/>
                </a:solidFill>
              </a:rPr>
              <a:t>explicite</a:t>
            </a:r>
            <a:r>
              <a:rPr lang="fr-FR" sz="4000" dirty="0" smtClean="0"/>
              <a:t>   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f(n) 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		</a:t>
            </a:r>
            <a:r>
              <a:rPr lang="fr-FR" sz="4000" dirty="0" smtClean="0">
                <a:solidFill>
                  <a:srgbClr val="00B050"/>
                </a:solidFill>
              </a:rPr>
              <a:t>récurrente</a:t>
            </a:r>
            <a:r>
              <a:rPr lang="fr-FR" sz="4000" dirty="0" smtClean="0"/>
              <a:t>   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f(u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>
                <a:solidFill>
                  <a:srgbClr val="FF0000"/>
                </a:solidFill>
              </a:rPr>
              <a:t>)</a:t>
            </a:r>
            <a:r>
              <a:rPr lang="fr-FR" sz="4000" dirty="0" smtClean="0"/>
              <a:t>        </a:t>
            </a:r>
            <a:r>
              <a:rPr lang="fr-FR" sz="4000" dirty="0" smtClean="0">
                <a:solidFill>
                  <a:srgbClr val="0070C0"/>
                </a:solidFill>
              </a:rPr>
              <a:t>idem l’exo 2 !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0070C0"/>
                </a:solidFill>
              </a:rPr>
              <a:t>1      3      5      7      9      </a:t>
            </a:r>
            <a:r>
              <a:rPr lang="fr-FR" sz="4000" dirty="0" smtClean="0"/>
              <a:t>même écart de 2</a:t>
            </a:r>
          </a:p>
          <a:p>
            <a:pPr marL="0" indent="0"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	  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 </a:t>
            </a:r>
            <a:r>
              <a:rPr lang="fr-FR" sz="4000" dirty="0" smtClean="0"/>
              <a:t>–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/>
              <a:t> = </a:t>
            </a:r>
            <a:r>
              <a:rPr lang="fr-FR" sz="4000" dirty="0" smtClean="0"/>
              <a:t>2 = r          </a:t>
            </a:r>
            <a:r>
              <a:rPr lang="fr-FR" sz="4000" dirty="0" smtClean="0"/>
              <a:t>la suite est arithmétique</a:t>
            </a:r>
          </a:p>
          <a:p>
            <a:pPr>
              <a:buNone/>
            </a:pPr>
            <a:r>
              <a:rPr lang="fr-FR" sz="4000" b="1" dirty="0" smtClean="0">
                <a:solidFill>
                  <a:srgbClr val="00B050"/>
                </a:solidFill>
              </a:rPr>
              <a:t>		  u</a:t>
            </a:r>
            <a:r>
              <a:rPr lang="fr-FR" sz="4000" b="1" baseline="-25000" dirty="0" smtClean="0">
                <a:solidFill>
                  <a:srgbClr val="00B050"/>
                </a:solidFill>
              </a:rPr>
              <a:t>n</a:t>
            </a:r>
            <a:r>
              <a:rPr lang="fr-FR" sz="4000" b="1" dirty="0" smtClean="0">
                <a:solidFill>
                  <a:srgbClr val="00B050"/>
                </a:solidFill>
              </a:rPr>
              <a:t> – u</a:t>
            </a:r>
            <a:r>
              <a:rPr lang="fr-FR" sz="4000" b="1" baseline="-25000" dirty="0" smtClean="0">
                <a:solidFill>
                  <a:srgbClr val="00B050"/>
                </a:solidFill>
              </a:rPr>
              <a:t>1</a:t>
            </a:r>
            <a:r>
              <a:rPr lang="fr-FR" sz="4000" b="1" dirty="0" smtClean="0">
                <a:solidFill>
                  <a:srgbClr val="00B050"/>
                </a:solidFill>
              </a:rPr>
              <a:t> = ( n – 1 ) r          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/>
              <a:t> = u</a:t>
            </a:r>
            <a:r>
              <a:rPr lang="fr-FR" sz="4000" baseline="-25000" dirty="0" smtClean="0"/>
              <a:t>1</a:t>
            </a:r>
            <a:r>
              <a:rPr lang="fr-FR" sz="4000" dirty="0" smtClean="0"/>
              <a:t> + ( n – 1 ) r </a:t>
            </a:r>
          </a:p>
          <a:p>
            <a:pPr>
              <a:buNone/>
            </a:pPr>
            <a:r>
              <a:rPr lang="fr-FR" sz="4000" dirty="0" smtClean="0"/>
              <a:t>		 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 </a:t>
            </a:r>
            <a:r>
              <a:rPr lang="fr-FR" sz="4000" dirty="0" smtClean="0"/>
              <a:t>= 1 + n (2) – 2 = </a:t>
            </a:r>
            <a:r>
              <a:rPr lang="fr-FR" sz="4000" dirty="0" smtClean="0">
                <a:solidFill>
                  <a:srgbClr val="FF0000"/>
                </a:solidFill>
              </a:rPr>
              <a:t>2n – 1 </a:t>
            </a:r>
            <a:r>
              <a:rPr lang="fr-FR" sz="4000" dirty="0" smtClean="0"/>
              <a:t>      et     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/>
              <a:t> + 2 </a:t>
            </a:r>
          </a:p>
          <a:p>
            <a:pPr marL="0" indent="0">
              <a:buNone/>
            </a:pP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Accolade fermante 3"/>
          <p:cNvSpPr/>
          <p:nvPr/>
        </p:nvSpPr>
        <p:spPr>
          <a:xfrm>
            <a:off x="7953153" y="2126512"/>
            <a:ext cx="404038" cy="1392865"/>
          </a:xfrm>
          <a:prstGeom prst="rightBrac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Double flèche horizontale 4"/>
          <p:cNvSpPr/>
          <p:nvPr/>
        </p:nvSpPr>
        <p:spPr>
          <a:xfrm>
            <a:off x="1063256" y="4338084"/>
            <a:ext cx="839972" cy="404037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Double flèche horizontale 5"/>
          <p:cNvSpPr/>
          <p:nvPr/>
        </p:nvSpPr>
        <p:spPr>
          <a:xfrm>
            <a:off x="5979042" y="4968949"/>
            <a:ext cx="839972" cy="404037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ouble flèche horizontale 6"/>
          <p:cNvSpPr/>
          <p:nvPr/>
        </p:nvSpPr>
        <p:spPr>
          <a:xfrm>
            <a:off x="1027814" y="4993758"/>
            <a:ext cx="839972" cy="404037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Double flèche horizontale 7"/>
          <p:cNvSpPr/>
          <p:nvPr/>
        </p:nvSpPr>
        <p:spPr>
          <a:xfrm>
            <a:off x="1020726" y="5709684"/>
            <a:ext cx="839972" cy="404037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Double flèche horizontale 8"/>
          <p:cNvSpPr/>
          <p:nvPr/>
        </p:nvSpPr>
        <p:spPr>
          <a:xfrm>
            <a:off x="5241800" y="4329938"/>
            <a:ext cx="839972" cy="404037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745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flipV="1">
            <a:off x="1416908" y="423082"/>
            <a:ext cx="9144000" cy="89682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7869" y="545910"/>
            <a:ext cx="11504645" cy="6312090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3200" dirty="0" smtClean="0"/>
              <a:t>(u</a:t>
            </a:r>
            <a:r>
              <a:rPr lang="fr-FR" sz="3200" baseline="-25000" dirty="0" smtClean="0"/>
              <a:t>n</a:t>
            </a:r>
            <a:r>
              <a:rPr lang="fr-FR" sz="3200" dirty="0" smtClean="0"/>
              <a:t>)</a:t>
            </a:r>
            <a:r>
              <a:rPr lang="fr-FR" sz="3200" baseline="-25000" dirty="0" smtClean="0"/>
              <a:t> </a:t>
            </a:r>
            <a:r>
              <a:rPr lang="fr-FR" sz="3200" dirty="0" smtClean="0"/>
              <a:t>est la suite définie sur  N* par u</a:t>
            </a:r>
            <a:r>
              <a:rPr lang="fr-FR" sz="3200" baseline="-25000" dirty="0" smtClean="0"/>
              <a:t>1 </a:t>
            </a:r>
            <a:r>
              <a:rPr lang="fr-FR" sz="3200" dirty="0" smtClean="0"/>
              <a:t>= 1</a:t>
            </a:r>
            <a:r>
              <a:rPr lang="fr-FR" sz="3200" baseline="30000" dirty="0" smtClean="0"/>
              <a:t>er</a:t>
            </a:r>
            <a:r>
              <a:rPr lang="fr-FR" sz="3200" dirty="0" smtClean="0"/>
              <a:t> n</a:t>
            </a:r>
            <a:r>
              <a:rPr lang="fr-FR" sz="3200" baseline="30000" dirty="0" smtClean="0"/>
              <a:t>b</a:t>
            </a:r>
            <a:r>
              <a:rPr lang="fr-FR" sz="3200" dirty="0" smtClean="0"/>
              <a:t> impair </a:t>
            </a:r>
          </a:p>
          <a:p>
            <a:pPr algn="l"/>
            <a:r>
              <a:rPr lang="fr-FR" sz="3200" dirty="0" smtClean="0"/>
              <a:t>				                     u</a:t>
            </a:r>
            <a:r>
              <a:rPr lang="fr-FR" sz="3200" baseline="-25000" dirty="0" smtClean="0"/>
              <a:t>2 </a:t>
            </a:r>
            <a:r>
              <a:rPr lang="fr-FR" sz="3200" dirty="0"/>
              <a:t>= </a:t>
            </a:r>
            <a:r>
              <a:rPr lang="fr-FR" sz="3200" dirty="0" smtClean="0"/>
              <a:t>2</a:t>
            </a:r>
            <a:r>
              <a:rPr lang="fr-FR" sz="3200" baseline="30000" dirty="0" smtClean="0"/>
              <a:t>ème</a:t>
            </a:r>
            <a:r>
              <a:rPr lang="fr-FR" sz="3200" dirty="0" smtClean="0"/>
              <a:t> n</a:t>
            </a:r>
            <a:r>
              <a:rPr lang="fr-FR" sz="3200" baseline="30000" dirty="0" smtClean="0"/>
              <a:t>b</a:t>
            </a:r>
            <a:r>
              <a:rPr lang="fr-FR" sz="3200" dirty="0" smtClean="0"/>
              <a:t> impair      </a:t>
            </a:r>
            <a:r>
              <a:rPr lang="fr-FR" sz="3200" dirty="0" err="1" smtClean="0"/>
              <a:t>etc</a:t>
            </a:r>
            <a:r>
              <a:rPr lang="fr-FR" sz="3200" dirty="0" smtClean="0"/>
              <a:t>…</a:t>
            </a:r>
          </a:p>
          <a:p>
            <a:pPr algn="l"/>
            <a:r>
              <a:rPr lang="fr-FR" sz="3200" dirty="0" smtClean="0"/>
              <a:t>u</a:t>
            </a:r>
            <a:r>
              <a:rPr lang="fr-FR" sz="3200" baseline="-25000" dirty="0" smtClean="0"/>
              <a:t>1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1</a:t>
            </a:r>
            <a:r>
              <a:rPr lang="fr-FR" sz="3200" dirty="0" smtClean="0"/>
              <a:t> ; u</a:t>
            </a:r>
            <a:r>
              <a:rPr lang="fr-FR" sz="3200" baseline="-25000" dirty="0" smtClean="0"/>
              <a:t>2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3</a:t>
            </a:r>
            <a:r>
              <a:rPr lang="fr-FR" sz="3200" dirty="0" smtClean="0"/>
              <a:t> ; u</a:t>
            </a:r>
            <a:r>
              <a:rPr lang="fr-FR" sz="3200" baseline="-25000" dirty="0" smtClean="0"/>
              <a:t>3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5</a:t>
            </a:r>
            <a:r>
              <a:rPr lang="fr-FR" sz="3200" dirty="0" smtClean="0"/>
              <a:t> ; </a:t>
            </a:r>
            <a:r>
              <a:rPr lang="fr-FR" sz="3200" dirty="0" err="1" smtClean="0"/>
              <a:t>etc</a:t>
            </a:r>
            <a:r>
              <a:rPr lang="fr-FR" sz="3200" dirty="0" smtClean="0"/>
              <a:t>…</a:t>
            </a:r>
          </a:p>
          <a:p>
            <a:pPr algn="l"/>
            <a:r>
              <a:rPr lang="fr-FR" sz="3200" dirty="0" smtClean="0"/>
              <a:t>u</a:t>
            </a:r>
            <a:r>
              <a:rPr lang="fr-FR" sz="3200" baseline="-25000" dirty="0" smtClean="0"/>
              <a:t>n+1  </a:t>
            </a:r>
            <a:r>
              <a:rPr lang="fr-FR" sz="3200" dirty="0" smtClean="0"/>
              <a:t>– u</a:t>
            </a:r>
            <a:r>
              <a:rPr lang="fr-FR" sz="3200" baseline="-25000" dirty="0" smtClean="0"/>
              <a:t>n </a:t>
            </a:r>
            <a:r>
              <a:rPr lang="fr-FR" sz="3200" dirty="0" smtClean="0"/>
              <a:t>= 2             La suite est </a:t>
            </a:r>
            <a:r>
              <a:rPr lang="fr-FR" sz="3200" dirty="0" smtClean="0">
                <a:solidFill>
                  <a:srgbClr val="FF0000"/>
                </a:solidFill>
              </a:rPr>
              <a:t>arithmétique</a:t>
            </a:r>
            <a:r>
              <a:rPr lang="fr-FR" sz="3200" dirty="0" smtClean="0"/>
              <a:t> de raison 2 </a:t>
            </a:r>
          </a:p>
          <a:p>
            <a:pPr algn="l"/>
            <a:r>
              <a:rPr lang="fr-FR" sz="3200" dirty="0" smtClean="0"/>
              <a:t>donc   u</a:t>
            </a:r>
            <a:r>
              <a:rPr lang="fr-FR" sz="3200" baseline="-25000" dirty="0" smtClean="0"/>
              <a:t>n </a:t>
            </a:r>
            <a:r>
              <a:rPr lang="fr-FR" sz="3200" dirty="0" smtClean="0"/>
              <a:t>– u</a:t>
            </a:r>
            <a:r>
              <a:rPr lang="fr-FR" sz="3200" baseline="-25000" dirty="0" smtClean="0"/>
              <a:t>1 </a:t>
            </a:r>
            <a:r>
              <a:rPr lang="fr-FR" sz="3200" dirty="0" smtClean="0"/>
              <a:t>= ( n – 1 ) r              </a:t>
            </a:r>
          </a:p>
          <a:p>
            <a:pPr algn="l"/>
            <a:r>
              <a:rPr lang="fr-FR" sz="3200" dirty="0" smtClean="0">
                <a:solidFill>
                  <a:srgbClr val="FF0000"/>
                </a:solidFill>
              </a:rPr>
              <a:t>	  u</a:t>
            </a:r>
            <a:r>
              <a:rPr lang="fr-FR" sz="3200" baseline="-25000" dirty="0" smtClean="0">
                <a:solidFill>
                  <a:srgbClr val="FF0000"/>
                </a:solidFill>
              </a:rPr>
              <a:t>n </a:t>
            </a:r>
            <a:r>
              <a:rPr lang="fr-FR" sz="3200" dirty="0" smtClean="0"/>
              <a:t>= u</a:t>
            </a:r>
            <a:r>
              <a:rPr lang="fr-FR" sz="3200" baseline="-25000" dirty="0" smtClean="0"/>
              <a:t>1 </a:t>
            </a:r>
            <a:r>
              <a:rPr lang="fr-FR" sz="3200" dirty="0" smtClean="0"/>
              <a:t>+ ( n – 1 ) r = 1 + ( n – 1 )2 = 1 + 2n – 2 = </a:t>
            </a:r>
            <a:r>
              <a:rPr lang="fr-FR" sz="3200" dirty="0" smtClean="0">
                <a:solidFill>
                  <a:srgbClr val="FF0000"/>
                </a:solidFill>
              </a:rPr>
              <a:t>2n – 1 </a:t>
            </a:r>
          </a:p>
          <a:p>
            <a:pPr algn="l"/>
            <a:endParaRPr lang="fr-FR" sz="3200" dirty="0" smtClean="0"/>
          </a:p>
          <a:p>
            <a:pPr algn="l"/>
            <a:r>
              <a:rPr lang="fr-FR" sz="3200" dirty="0" smtClean="0">
                <a:solidFill>
                  <a:srgbClr val="FF0000"/>
                </a:solidFill>
              </a:rPr>
              <a:t>n </a:t>
            </a:r>
            <a:r>
              <a:rPr lang="fr-FR" sz="3200" dirty="0" smtClean="0"/>
              <a:t>va constituer une </a:t>
            </a:r>
            <a:r>
              <a:rPr lang="fr-FR" sz="3200" dirty="0" smtClean="0">
                <a:solidFill>
                  <a:srgbClr val="00B050"/>
                </a:solidFill>
              </a:rPr>
              <a:t>Liste 1</a:t>
            </a:r>
            <a:r>
              <a:rPr lang="fr-FR" sz="3200" dirty="0" smtClean="0"/>
              <a:t> de la calculatrice </a:t>
            </a:r>
          </a:p>
          <a:p>
            <a:pPr algn="l"/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 </a:t>
            </a:r>
            <a:r>
              <a:rPr lang="fr-FR" sz="3200" dirty="0" smtClean="0"/>
              <a:t>va constituer une </a:t>
            </a:r>
            <a:r>
              <a:rPr lang="fr-FR" sz="3200" dirty="0" smtClean="0">
                <a:solidFill>
                  <a:srgbClr val="00B050"/>
                </a:solidFill>
              </a:rPr>
              <a:t>Liste 2</a:t>
            </a:r>
            <a:r>
              <a:rPr lang="fr-FR" sz="3200" dirty="0" smtClean="0"/>
              <a:t> de la calculatrice </a:t>
            </a:r>
          </a:p>
          <a:p>
            <a:pPr algn="l"/>
            <a:r>
              <a:rPr lang="fr-FR" sz="3200" dirty="0" smtClean="0"/>
              <a:t>	que l’on va remplir avec la relation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 </a:t>
            </a:r>
            <a:r>
              <a:rPr lang="fr-FR" sz="3200" dirty="0" smtClean="0"/>
              <a:t>=</a:t>
            </a:r>
            <a:r>
              <a:rPr lang="fr-FR" sz="3200" dirty="0" smtClean="0">
                <a:solidFill>
                  <a:srgbClr val="FF0000"/>
                </a:solidFill>
              </a:rPr>
              <a:t> f(n)</a:t>
            </a:r>
            <a:r>
              <a:rPr lang="fr-FR" sz="3200" baseline="-25000" dirty="0" smtClean="0">
                <a:solidFill>
                  <a:srgbClr val="FF0000"/>
                </a:solidFill>
              </a:rPr>
              <a:t> </a:t>
            </a:r>
            <a:endParaRPr lang="fr-FR" sz="3200" dirty="0" smtClean="0"/>
          </a:p>
          <a:p>
            <a:pPr algn="l"/>
            <a:r>
              <a:rPr lang="fr-FR" sz="3200" dirty="0" smtClean="0"/>
              <a:t>On va </a:t>
            </a:r>
            <a:r>
              <a:rPr lang="fr-FR" sz="3200" dirty="0" smtClean="0">
                <a:solidFill>
                  <a:srgbClr val="00B050"/>
                </a:solidFill>
              </a:rPr>
              <a:t>cumuler </a:t>
            </a:r>
            <a:r>
              <a:rPr lang="fr-FR" sz="3200" dirty="0" smtClean="0"/>
              <a:t>les</a:t>
            </a:r>
            <a:r>
              <a:rPr lang="fr-FR" sz="3200" dirty="0" smtClean="0">
                <a:solidFill>
                  <a:srgbClr val="FF0000"/>
                </a:solidFill>
              </a:rPr>
              <a:t> 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dans une </a:t>
            </a:r>
            <a:r>
              <a:rPr lang="fr-FR" sz="3200" dirty="0" smtClean="0">
                <a:solidFill>
                  <a:srgbClr val="00B050"/>
                </a:solidFill>
              </a:rPr>
              <a:t>Liste 3</a:t>
            </a:r>
            <a:r>
              <a:rPr lang="fr-FR" sz="3200" dirty="0" smtClean="0"/>
              <a:t> </a:t>
            </a:r>
          </a:p>
          <a:p>
            <a:pPr algn="l"/>
            <a:r>
              <a:rPr lang="fr-FR" sz="3200" dirty="0" smtClean="0"/>
              <a:t>				pour obtenir la </a:t>
            </a:r>
            <a:r>
              <a:rPr lang="fr-FR" sz="3200" dirty="0" smtClean="0">
                <a:solidFill>
                  <a:srgbClr val="FF0000"/>
                </a:solidFill>
              </a:rPr>
              <a:t>somme des u</a:t>
            </a:r>
            <a:r>
              <a:rPr lang="fr-FR" sz="3200" baseline="-25000" dirty="0" smtClean="0">
                <a:solidFill>
                  <a:srgbClr val="FF0000"/>
                </a:solidFill>
              </a:rPr>
              <a:t>n </a:t>
            </a:r>
          </a:p>
        </p:txBody>
      </p:sp>
      <p:cxnSp>
        <p:nvCxnSpPr>
          <p:cNvPr id="11" name="Connecteur droit 10"/>
          <p:cNvCxnSpPr/>
          <p:nvPr/>
        </p:nvCxnSpPr>
        <p:spPr>
          <a:xfrm flipV="1">
            <a:off x="4967786" y="630752"/>
            <a:ext cx="4476" cy="229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ouble flèche horizontale 7"/>
          <p:cNvSpPr/>
          <p:nvPr/>
        </p:nvSpPr>
        <p:spPr>
          <a:xfrm>
            <a:off x="2784144" y="2183642"/>
            <a:ext cx="682388" cy="341194"/>
          </a:xfrm>
          <a:prstGeom prst="leftRigh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Double flèche horizontale 11"/>
          <p:cNvSpPr/>
          <p:nvPr/>
        </p:nvSpPr>
        <p:spPr>
          <a:xfrm>
            <a:off x="807493" y="3209499"/>
            <a:ext cx="682388" cy="341194"/>
          </a:xfrm>
          <a:prstGeom prst="leftRigh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805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332656"/>
            <a:ext cx="10972800" cy="65253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>
                <a:solidFill>
                  <a:srgbClr val="00B050"/>
                </a:solidFill>
              </a:rPr>
              <a:t>Etape 1 :</a:t>
            </a:r>
          </a:p>
          <a:p>
            <a:pPr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Tous les </a:t>
            </a:r>
            <a:r>
              <a:rPr lang="fr-FR" sz="3200" dirty="0" smtClean="0">
                <a:solidFill>
                  <a:srgbClr val="00B05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de</a:t>
            </a:r>
            <a:r>
              <a:rPr lang="fr-FR" sz="3200" dirty="0" smtClean="0">
                <a:solidFill>
                  <a:srgbClr val="FF0000"/>
                </a:solidFill>
              </a:rPr>
              <a:t> 1 </a:t>
            </a:r>
            <a:r>
              <a:rPr lang="fr-FR" sz="3200" dirty="0" smtClean="0"/>
              <a:t>à</a:t>
            </a:r>
            <a:r>
              <a:rPr lang="fr-FR" sz="3200" dirty="0" smtClean="0">
                <a:solidFill>
                  <a:srgbClr val="FF0000"/>
                </a:solidFill>
              </a:rPr>
              <a:t> 50 </a:t>
            </a:r>
            <a:r>
              <a:rPr lang="fr-FR" sz="3200" dirty="0" smtClean="0"/>
              <a:t>:</a:t>
            </a:r>
          </a:p>
          <a:p>
            <a:pPr>
              <a:buNone/>
            </a:pPr>
            <a:endParaRPr lang="fr-FR" sz="3200" dirty="0" smtClean="0"/>
          </a:p>
          <a:p>
            <a:pPr>
              <a:buNone/>
            </a:pPr>
            <a:r>
              <a:rPr lang="fr-FR" sz="3200" dirty="0" smtClean="0"/>
              <a:t>on tape dans le Menu RUN</a:t>
            </a:r>
          </a:p>
          <a:p>
            <a:pPr>
              <a:buNone/>
            </a:pPr>
            <a:r>
              <a:rPr lang="fr-FR" sz="3200" dirty="0" err="1" smtClean="0">
                <a:solidFill>
                  <a:srgbClr val="FF0000"/>
                </a:solidFill>
              </a:rPr>
              <a:t>Seq</a:t>
            </a:r>
            <a:r>
              <a:rPr lang="fr-FR" sz="3200" dirty="0" smtClean="0">
                <a:solidFill>
                  <a:srgbClr val="FF0000"/>
                </a:solidFill>
              </a:rPr>
              <a:t> ( X , X , 1 , 50 , 1 ) stocké dans </a:t>
            </a:r>
            <a:r>
              <a:rPr lang="fr-FR" sz="3200" dirty="0" smtClean="0">
                <a:solidFill>
                  <a:srgbClr val="00B050"/>
                </a:solidFill>
              </a:rPr>
              <a:t>List 1</a:t>
            </a:r>
          </a:p>
          <a:p>
            <a:pPr>
              <a:buNone/>
            </a:pPr>
            <a:endParaRPr lang="fr-FR" sz="3200" dirty="0" smtClean="0"/>
          </a:p>
          <a:p>
            <a:pPr>
              <a:buNone/>
            </a:pPr>
            <a:r>
              <a:rPr lang="fr-FR" sz="3200" dirty="0" err="1" smtClean="0"/>
              <a:t>Seq</a:t>
            </a:r>
            <a:r>
              <a:rPr lang="fr-FR" sz="3200" dirty="0" smtClean="0"/>
              <a:t> et List se trouvent dans OPTN LIST</a:t>
            </a:r>
          </a:p>
          <a:p>
            <a:pPr>
              <a:buNone/>
            </a:pPr>
            <a:endParaRPr lang="fr-FR" sz="3200" dirty="0" smtClean="0"/>
          </a:p>
          <a:p>
            <a:pPr>
              <a:buNone/>
            </a:pPr>
            <a:r>
              <a:rPr lang="fr-FR" sz="3200" dirty="0" smtClean="0"/>
              <a:t>On peut vérifier dans Menu STAT</a:t>
            </a:r>
          </a:p>
          <a:p>
            <a:pPr>
              <a:buNone/>
            </a:pPr>
            <a:r>
              <a:rPr lang="fr-FR" sz="3200" dirty="0" smtClean="0"/>
              <a:t>que tous les </a:t>
            </a:r>
            <a:r>
              <a:rPr lang="fr-FR" sz="3200" dirty="0" smtClean="0">
                <a:solidFill>
                  <a:srgbClr val="FF0000"/>
                </a:solidFill>
              </a:rPr>
              <a:t>n </a:t>
            </a:r>
            <a:r>
              <a:rPr lang="fr-FR" sz="3200" dirty="0" smtClean="0"/>
              <a:t>de 0 à 50 sont bien en Liste 1</a:t>
            </a:r>
          </a:p>
          <a:p>
            <a:pPr>
              <a:buNone/>
            </a:pPr>
            <a:endParaRPr lang="fr-FR" sz="24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536160" y="404665"/>
          <a:ext cx="1102873" cy="4726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873"/>
              </a:tblGrid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41710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372918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…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568089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47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48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44005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49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50</a:t>
                      </a:r>
                      <a:endParaRPr lang="fr-FR" sz="3200" dirty="0"/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16908" y="512763"/>
            <a:ext cx="9144000" cy="1258372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rgbClr val="FF0000"/>
                </a:solidFill>
              </a:rPr>
              <a:t>Exercice 1 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7869" y="1979184"/>
            <a:ext cx="11504645" cy="4608228"/>
          </a:xfrm>
        </p:spPr>
        <p:txBody>
          <a:bodyPr>
            <a:normAutofit/>
          </a:bodyPr>
          <a:lstStyle/>
          <a:p>
            <a:pPr algn="l"/>
            <a:r>
              <a:rPr lang="fr-FR" sz="3200" dirty="0" smtClean="0">
                <a:solidFill>
                  <a:srgbClr val="7030A0"/>
                </a:solidFill>
              </a:rPr>
              <a:t>(u</a:t>
            </a:r>
            <a:r>
              <a:rPr lang="fr-FR" sz="3200" baseline="-25000" dirty="0" smtClean="0">
                <a:solidFill>
                  <a:srgbClr val="7030A0"/>
                </a:solidFill>
              </a:rPr>
              <a:t>n</a:t>
            </a:r>
            <a:r>
              <a:rPr lang="fr-FR" sz="3200" dirty="0" smtClean="0">
                <a:solidFill>
                  <a:srgbClr val="7030A0"/>
                </a:solidFill>
              </a:rPr>
              <a:t>)</a:t>
            </a:r>
            <a:r>
              <a:rPr lang="fr-FR" sz="3200" baseline="-25000" dirty="0" smtClean="0">
                <a:solidFill>
                  <a:srgbClr val="7030A0"/>
                </a:solidFill>
              </a:rPr>
              <a:t> </a:t>
            </a:r>
            <a:r>
              <a:rPr lang="fr-FR" sz="3200" dirty="0" smtClean="0">
                <a:solidFill>
                  <a:srgbClr val="7030A0"/>
                </a:solidFill>
              </a:rPr>
              <a:t>est une suite arithmétique définie sur  N. u</a:t>
            </a:r>
            <a:r>
              <a:rPr lang="fr-FR" sz="3200" baseline="-25000" dirty="0" smtClean="0">
                <a:solidFill>
                  <a:srgbClr val="7030A0"/>
                </a:solidFill>
              </a:rPr>
              <a:t>3 </a:t>
            </a:r>
            <a:r>
              <a:rPr lang="fr-FR" sz="3200" dirty="0" smtClean="0">
                <a:solidFill>
                  <a:srgbClr val="7030A0"/>
                </a:solidFill>
              </a:rPr>
              <a:t>= 18 </a:t>
            </a:r>
            <a:r>
              <a:rPr lang="fr-FR" sz="3200" dirty="0">
                <a:solidFill>
                  <a:srgbClr val="7030A0"/>
                </a:solidFill>
              </a:rPr>
              <a:t>; </a:t>
            </a:r>
            <a:r>
              <a:rPr lang="fr-FR" sz="3200" dirty="0" smtClean="0">
                <a:solidFill>
                  <a:srgbClr val="7030A0"/>
                </a:solidFill>
              </a:rPr>
              <a:t>u</a:t>
            </a:r>
            <a:r>
              <a:rPr lang="fr-FR" sz="3200" baseline="-25000" dirty="0" smtClean="0">
                <a:solidFill>
                  <a:srgbClr val="7030A0"/>
                </a:solidFill>
              </a:rPr>
              <a:t>9 </a:t>
            </a:r>
            <a:r>
              <a:rPr lang="fr-FR" sz="3200" dirty="0">
                <a:solidFill>
                  <a:srgbClr val="7030A0"/>
                </a:solidFill>
              </a:rPr>
              <a:t>= </a:t>
            </a:r>
            <a:r>
              <a:rPr lang="fr-FR" sz="3200" dirty="0" smtClean="0">
                <a:solidFill>
                  <a:srgbClr val="7030A0"/>
                </a:solidFill>
              </a:rPr>
              <a:t>48 </a:t>
            </a:r>
          </a:p>
          <a:p>
            <a:pPr algn="l"/>
            <a:r>
              <a:rPr lang="fr-FR" sz="3200" dirty="0">
                <a:solidFill>
                  <a:srgbClr val="7030A0"/>
                </a:solidFill>
              </a:rPr>
              <a:t>Déterminez </a:t>
            </a:r>
            <a:r>
              <a:rPr lang="fr-FR" sz="3200" dirty="0" smtClean="0">
                <a:solidFill>
                  <a:srgbClr val="7030A0"/>
                </a:solidFill>
              </a:rPr>
              <a:t>le 30</a:t>
            </a:r>
            <a:r>
              <a:rPr lang="fr-FR" sz="3200" baseline="30000" dirty="0" smtClean="0">
                <a:solidFill>
                  <a:srgbClr val="7030A0"/>
                </a:solidFill>
              </a:rPr>
              <a:t>ème</a:t>
            </a:r>
            <a:r>
              <a:rPr lang="fr-FR" sz="3200" dirty="0" smtClean="0">
                <a:solidFill>
                  <a:srgbClr val="7030A0"/>
                </a:solidFill>
              </a:rPr>
              <a:t> terme.</a:t>
            </a:r>
          </a:p>
          <a:p>
            <a:pPr algn="l"/>
            <a:r>
              <a:rPr lang="fr-FR" sz="3200" b="1" dirty="0" smtClean="0">
                <a:solidFill>
                  <a:srgbClr val="00B050"/>
                </a:solidFill>
              </a:rPr>
              <a:t>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9 </a:t>
            </a:r>
            <a:r>
              <a:rPr lang="fr-FR" sz="3200" b="1" dirty="0" smtClean="0">
                <a:solidFill>
                  <a:srgbClr val="00B050"/>
                </a:solidFill>
              </a:rPr>
              <a:t>– 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3 </a:t>
            </a:r>
            <a:r>
              <a:rPr lang="fr-FR" sz="3200" b="1" dirty="0" smtClean="0">
                <a:solidFill>
                  <a:srgbClr val="00B050"/>
                </a:solidFill>
              </a:rPr>
              <a:t>= ( 9 – 3 ) r </a:t>
            </a:r>
          </a:p>
          <a:p>
            <a:pPr algn="l"/>
            <a:r>
              <a:rPr lang="fr-FR" sz="3200" dirty="0" smtClean="0"/>
              <a:t>donc </a:t>
            </a:r>
            <a:r>
              <a:rPr lang="fr-FR" sz="3200" dirty="0" smtClean="0">
                <a:solidFill>
                  <a:srgbClr val="FF0000"/>
                </a:solidFill>
              </a:rPr>
              <a:t>r</a:t>
            </a:r>
            <a:r>
              <a:rPr lang="fr-FR" sz="3200" dirty="0" smtClean="0"/>
              <a:t> = …</a:t>
            </a:r>
            <a:endParaRPr lang="fr-FR" sz="32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7588155" y="2101756"/>
            <a:ext cx="0" cy="24565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805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332656"/>
            <a:ext cx="10972800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000" dirty="0" smtClean="0">
                <a:solidFill>
                  <a:srgbClr val="00B050"/>
                </a:solidFill>
              </a:rPr>
              <a:t>Etape 2 :</a:t>
            </a:r>
          </a:p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Tous les termes </a:t>
            </a:r>
            <a:r>
              <a:rPr lang="fr-FR" sz="3600" dirty="0" smtClean="0">
                <a:solidFill>
                  <a:srgbClr val="00B050"/>
                </a:solidFill>
              </a:rPr>
              <a:t>u</a:t>
            </a:r>
            <a:r>
              <a:rPr lang="fr-FR" sz="3600" baseline="-25000" dirty="0" smtClean="0">
                <a:solidFill>
                  <a:srgbClr val="00B050"/>
                </a:solidFill>
              </a:rPr>
              <a:t>n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  <a:r>
              <a:rPr lang="fr-FR" sz="3600" dirty="0" smtClean="0"/>
              <a:t>de</a:t>
            </a:r>
            <a:r>
              <a:rPr lang="fr-FR" sz="3600" dirty="0" smtClean="0">
                <a:solidFill>
                  <a:srgbClr val="FF0000"/>
                </a:solidFill>
              </a:rPr>
              <a:t> u</a:t>
            </a:r>
            <a:r>
              <a:rPr lang="fr-FR" sz="3600" baseline="-25000" dirty="0" smtClean="0">
                <a:solidFill>
                  <a:srgbClr val="FF0000"/>
                </a:solidFill>
              </a:rPr>
              <a:t>1 </a:t>
            </a:r>
            <a:r>
              <a:rPr lang="fr-FR" sz="3600" baseline="-25000" dirty="0" smtClean="0"/>
              <a:t> </a:t>
            </a:r>
            <a:r>
              <a:rPr lang="fr-FR" sz="3600" dirty="0" smtClean="0"/>
              <a:t>à </a:t>
            </a:r>
            <a:r>
              <a:rPr lang="fr-FR" sz="3600" dirty="0" smtClean="0">
                <a:solidFill>
                  <a:srgbClr val="FF0000"/>
                </a:solidFill>
              </a:rPr>
              <a:t>u</a:t>
            </a:r>
            <a:r>
              <a:rPr lang="fr-FR" sz="3600" baseline="-25000" dirty="0" smtClean="0">
                <a:solidFill>
                  <a:srgbClr val="FF0000"/>
                </a:solidFill>
              </a:rPr>
              <a:t>50 </a:t>
            </a:r>
            <a:r>
              <a:rPr lang="fr-FR" sz="3600" dirty="0" smtClean="0"/>
              <a:t>:</a:t>
            </a:r>
          </a:p>
          <a:p>
            <a:pPr>
              <a:buNone/>
            </a:pPr>
            <a:endParaRPr lang="fr-FR" sz="3600" dirty="0" smtClean="0"/>
          </a:p>
          <a:p>
            <a:pPr>
              <a:buNone/>
            </a:pPr>
            <a:r>
              <a:rPr lang="fr-FR" sz="3600" dirty="0" smtClean="0"/>
              <a:t>on tape dans le Menu RUN</a:t>
            </a:r>
          </a:p>
          <a:p>
            <a:pPr>
              <a:buNone/>
            </a:pPr>
            <a:r>
              <a:rPr lang="fr-FR" sz="3600" dirty="0" smtClean="0">
                <a:solidFill>
                  <a:srgbClr val="FF0000"/>
                </a:solidFill>
              </a:rPr>
              <a:t>2 × </a:t>
            </a:r>
            <a:r>
              <a:rPr lang="fr-FR" sz="3600" dirty="0" smtClean="0">
                <a:solidFill>
                  <a:srgbClr val="00B050"/>
                </a:solidFill>
              </a:rPr>
              <a:t>List 1 </a:t>
            </a:r>
            <a:r>
              <a:rPr lang="fr-FR" sz="3600" dirty="0" smtClean="0">
                <a:solidFill>
                  <a:srgbClr val="FF0000"/>
                </a:solidFill>
              </a:rPr>
              <a:t>– 1 stocké dans </a:t>
            </a:r>
            <a:r>
              <a:rPr lang="fr-FR" sz="3600" dirty="0" smtClean="0">
                <a:solidFill>
                  <a:srgbClr val="00B050"/>
                </a:solidFill>
              </a:rPr>
              <a:t>List 2</a:t>
            </a:r>
          </a:p>
          <a:p>
            <a:pPr>
              <a:buNone/>
            </a:pPr>
            <a:r>
              <a:rPr lang="fr-FR" sz="3600" dirty="0" smtClean="0"/>
              <a:t>		car     </a:t>
            </a:r>
            <a:r>
              <a:rPr lang="fr-FR" sz="3600" dirty="0" smtClean="0">
                <a:solidFill>
                  <a:srgbClr val="FF0000"/>
                </a:solidFill>
              </a:rPr>
              <a:t>u</a:t>
            </a:r>
            <a:r>
              <a:rPr lang="fr-FR" sz="3600" baseline="-25000" dirty="0" smtClean="0">
                <a:solidFill>
                  <a:srgbClr val="FF0000"/>
                </a:solidFill>
              </a:rPr>
              <a:t>n</a:t>
            </a:r>
            <a:r>
              <a:rPr lang="fr-FR" sz="3600" dirty="0" smtClean="0"/>
              <a:t> = </a:t>
            </a:r>
            <a:r>
              <a:rPr lang="fr-FR" sz="3600" dirty="0" smtClean="0">
                <a:solidFill>
                  <a:srgbClr val="FF0000"/>
                </a:solidFill>
              </a:rPr>
              <a:t>2</a:t>
            </a:r>
            <a:r>
              <a:rPr lang="fr-FR" sz="3600" dirty="0" smtClean="0">
                <a:solidFill>
                  <a:srgbClr val="00B050"/>
                </a:solidFill>
              </a:rPr>
              <a:t>n</a:t>
            </a:r>
            <a:r>
              <a:rPr lang="fr-FR" sz="3600" dirty="0" smtClean="0">
                <a:solidFill>
                  <a:srgbClr val="FF0000"/>
                </a:solidFill>
              </a:rPr>
              <a:t> – 1 </a:t>
            </a:r>
            <a:endParaRPr lang="fr-FR" sz="3600" dirty="0" smtClean="0"/>
          </a:p>
          <a:p>
            <a:pPr>
              <a:buNone/>
            </a:pPr>
            <a:r>
              <a:rPr lang="fr-FR" sz="3600" dirty="0" smtClean="0"/>
              <a:t>On peut vérifier dans Menu STAT</a:t>
            </a:r>
          </a:p>
          <a:p>
            <a:pPr>
              <a:buNone/>
            </a:pPr>
            <a:r>
              <a:rPr lang="fr-FR" sz="3600" dirty="0" smtClean="0"/>
              <a:t>que tous les termes </a:t>
            </a:r>
            <a:r>
              <a:rPr lang="fr-FR" sz="3600" dirty="0" smtClean="0">
                <a:solidFill>
                  <a:srgbClr val="FF0000"/>
                </a:solidFill>
              </a:rPr>
              <a:t>u</a:t>
            </a:r>
            <a:r>
              <a:rPr lang="fr-FR" sz="3600" baseline="-25000" dirty="0" smtClean="0">
                <a:solidFill>
                  <a:srgbClr val="FF0000"/>
                </a:solidFill>
              </a:rPr>
              <a:t>n </a:t>
            </a:r>
            <a:r>
              <a:rPr lang="fr-FR" sz="3600" dirty="0" smtClean="0"/>
              <a:t>sont bien en Liste 2</a:t>
            </a:r>
          </a:p>
          <a:p>
            <a:pPr>
              <a:buNone/>
            </a:pPr>
            <a:endParaRPr lang="fr-FR" sz="36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8150309" y="486552"/>
          <a:ext cx="2592288" cy="4726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</a:tblGrid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u</a:t>
                      </a:r>
                      <a:r>
                        <a:rPr lang="fr-FR" sz="3200" baseline="-25000" dirty="0" smtClean="0"/>
                        <a:t>n</a:t>
                      </a:r>
                      <a:endParaRPr lang="fr-FR" sz="3200" baseline="-25000" dirty="0"/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41710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372918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…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 marL="121920" marR="121920"/>
                </a:tc>
              </a:tr>
              <a:tr h="568089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47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93</a:t>
                      </a:r>
                    </a:p>
                  </a:txBody>
                  <a:tcPr marL="121920" marR="121920"/>
                </a:tc>
              </a:tr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48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95</a:t>
                      </a:r>
                    </a:p>
                  </a:txBody>
                  <a:tcPr marL="121920" marR="121920"/>
                </a:tc>
              </a:tr>
              <a:tr h="44005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49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97</a:t>
                      </a:r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99</a:t>
                      </a:r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332656"/>
            <a:ext cx="10972800" cy="65253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600" dirty="0" smtClean="0">
                <a:solidFill>
                  <a:srgbClr val="00B050"/>
                </a:solidFill>
              </a:rPr>
              <a:t>Etape 3 :</a:t>
            </a:r>
          </a:p>
          <a:p>
            <a:pPr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Toutes les </a:t>
            </a:r>
            <a:r>
              <a:rPr lang="fr-FR" sz="3200" dirty="0" smtClean="0">
                <a:solidFill>
                  <a:srgbClr val="00B050"/>
                </a:solidFill>
              </a:rPr>
              <a:t>sommes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de</a:t>
            </a:r>
            <a:r>
              <a:rPr lang="fr-FR" sz="3200" dirty="0" smtClean="0">
                <a:solidFill>
                  <a:srgbClr val="FF0000"/>
                </a:solidFill>
              </a:rPr>
              <a:t> u</a:t>
            </a:r>
            <a:r>
              <a:rPr lang="fr-FR" sz="3200" baseline="-25000" dirty="0" smtClean="0">
                <a:solidFill>
                  <a:srgbClr val="FF0000"/>
                </a:solidFill>
              </a:rPr>
              <a:t>0 </a:t>
            </a:r>
            <a:r>
              <a:rPr lang="fr-FR" sz="3200" baseline="-25000" dirty="0" smtClean="0"/>
              <a:t> </a:t>
            </a:r>
            <a:r>
              <a:rPr lang="fr-FR" sz="3200" dirty="0" smtClean="0"/>
              <a:t>à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 </a:t>
            </a:r>
          </a:p>
          <a:p>
            <a:pPr>
              <a:buNone/>
            </a:pPr>
            <a:r>
              <a:rPr lang="fr-FR" sz="3200" baseline="-25000" dirty="0" smtClean="0">
                <a:solidFill>
                  <a:srgbClr val="FF0000"/>
                </a:solidFill>
              </a:rPr>
              <a:t>			</a:t>
            </a:r>
            <a:r>
              <a:rPr lang="fr-FR" sz="3200" dirty="0" smtClean="0"/>
              <a:t>pour</a:t>
            </a:r>
            <a:r>
              <a:rPr lang="fr-FR" sz="3200" dirty="0" smtClean="0">
                <a:solidFill>
                  <a:srgbClr val="00B050"/>
                </a:solidFill>
              </a:rPr>
              <a:t> n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de</a:t>
            </a:r>
            <a:r>
              <a:rPr lang="fr-FR" sz="3200" dirty="0" smtClean="0">
                <a:solidFill>
                  <a:srgbClr val="FF0000"/>
                </a:solidFill>
              </a:rPr>
              <a:t> 0 </a:t>
            </a:r>
            <a:r>
              <a:rPr lang="fr-FR" sz="3200" dirty="0" smtClean="0"/>
              <a:t>à</a:t>
            </a:r>
            <a:r>
              <a:rPr lang="fr-FR" sz="3200" dirty="0" smtClean="0">
                <a:solidFill>
                  <a:srgbClr val="FF0000"/>
                </a:solidFill>
              </a:rPr>
              <a:t> 20 </a:t>
            </a:r>
            <a:r>
              <a:rPr lang="fr-FR" sz="3200" dirty="0" smtClean="0"/>
              <a:t>:</a:t>
            </a:r>
            <a:endParaRPr lang="fr-FR" sz="3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sz="3200" dirty="0" smtClean="0"/>
          </a:p>
          <a:p>
            <a:pPr>
              <a:buNone/>
            </a:pPr>
            <a:r>
              <a:rPr lang="fr-FR" sz="3200" dirty="0" smtClean="0"/>
              <a:t>on tape dans le Menu RUN</a:t>
            </a:r>
          </a:p>
          <a:p>
            <a:pPr>
              <a:buNone/>
            </a:pPr>
            <a:r>
              <a:rPr lang="fr-FR" sz="3200" dirty="0" err="1" smtClean="0">
                <a:solidFill>
                  <a:srgbClr val="FF0000"/>
                </a:solidFill>
              </a:rPr>
              <a:t>Cuml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>
                <a:solidFill>
                  <a:srgbClr val="00B050"/>
                </a:solidFill>
              </a:rPr>
              <a:t>List 2 </a:t>
            </a:r>
            <a:r>
              <a:rPr lang="fr-FR" sz="3200" dirty="0" smtClean="0">
                <a:solidFill>
                  <a:srgbClr val="FF0000"/>
                </a:solidFill>
              </a:rPr>
              <a:t>stocké dans </a:t>
            </a:r>
            <a:r>
              <a:rPr lang="fr-FR" sz="3200" dirty="0" smtClean="0">
                <a:solidFill>
                  <a:srgbClr val="00B050"/>
                </a:solidFill>
              </a:rPr>
              <a:t>List 3</a:t>
            </a:r>
          </a:p>
          <a:p>
            <a:pPr>
              <a:buNone/>
            </a:pPr>
            <a:endParaRPr lang="fr-FR" sz="3200" dirty="0" smtClean="0"/>
          </a:p>
          <a:p>
            <a:pPr>
              <a:buNone/>
            </a:pPr>
            <a:r>
              <a:rPr lang="fr-FR" sz="3200" dirty="0" err="1" smtClean="0"/>
              <a:t>Cuml</a:t>
            </a:r>
            <a:r>
              <a:rPr lang="fr-FR" sz="3200" dirty="0" smtClean="0"/>
              <a:t> se trouve dans OPTN LIST</a:t>
            </a:r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r>
              <a:rPr lang="fr-FR" sz="3600" dirty="0" smtClean="0">
                <a:solidFill>
                  <a:srgbClr val="00B050"/>
                </a:solidFill>
              </a:rPr>
              <a:t>Réponse : </a:t>
            </a:r>
            <a:r>
              <a:rPr lang="fr-FR" sz="3600" dirty="0" smtClean="0"/>
              <a:t>somme des 50 premiers n</a:t>
            </a:r>
            <a:r>
              <a:rPr lang="fr-FR" sz="3600" baseline="30000" dirty="0" smtClean="0"/>
              <a:t>b</a:t>
            </a:r>
            <a:r>
              <a:rPr lang="fr-FR" sz="3600" dirty="0" smtClean="0"/>
              <a:t> impairs </a:t>
            </a:r>
          </a:p>
          <a:p>
            <a:pPr>
              <a:buNone/>
            </a:pPr>
            <a:r>
              <a:rPr lang="fr-FR" sz="3600" dirty="0" smtClean="0"/>
              <a:t>				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1 </a:t>
            </a:r>
            <a:r>
              <a:rPr lang="fr-FR" sz="4000" baseline="-25000" dirty="0" smtClean="0"/>
              <a:t> </a:t>
            </a:r>
            <a:r>
              <a:rPr lang="fr-FR" sz="4000" dirty="0" smtClean="0"/>
              <a:t>+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2 </a:t>
            </a:r>
            <a:r>
              <a:rPr lang="fr-FR" sz="4000" baseline="-25000" dirty="0" smtClean="0"/>
              <a:t> </a:t>
            </a:r>
            <a:r>
              <a:rPr lang="fr-FR" sz="4000" dirty="0" smtClean="0"/>
              <a:t>+</a:t>
            </a:r>
            <a:r>
              <a:rPr lang="fr-FR" sz="4000" dirty="0" smtClean="0">
                <a:solidFill>
                  <a:srgbClr val="FF0000"/>
                </a:solidFill>
              </a:rPr>
              <a:t> u</a:t>
            </a:r>
            <a:r>
              <a:rPr lang="fr-FR" sz="4000" baseline="-25000" dirty="0" smtClean="0">
                <a:solidFill>
                  <a:srgbClr val="FF0000"/>
                </a:solidFill>
              </a:rPr>
              <a:t>3 </a:t>
            </a:r>
            <a:r>
              <a:rPr lang="fr-FR" sz="4000" baseline="-25000" dirty="0" smtClean="0"/>
              <a:t> </a:t>
            </a:r>
            <a:r>
              <a:rPr lang="fr-FR" sz="4000" dirty="0" smtClean="0"/>
              <a:t>+ … +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50 </a:t>
            </a:r>
            <a:r>
              <a:rPr lang="fr-FR" sz="4000" dirty="0" smtClean="0"/>
              <a:t>=</a:t>
            </a:r>
            <a:r>
              <a:rPr lang="fr-FR" sz="4000" dirty="0" smtClean="0">
                <a:solidFill>
                  <a:srgbClr val="00B050"/>
                </a:solidFill>
              </a:rPr>
              <a:t> </a:t>
            </a:r>
            <a:r>
              <a:rPr lang="fr-FR" sz="4000" dirty="0" smtClean="0">
                <a:solidFill>
                  <a:srgbClr val="FF0000"/>
                </a:solidFill>
              </a:rPr>
              <a:t>2500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056108" y="404666"/>
          <a:ext cx="4128459" cy="4726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105"/>
                <a:gridCol w="1344151"/>
                <a:gridCol w="1824203"/>
              </a:tblGrid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u</a:t>
                      </a:r>
                      <a:r>
                        <a:rPr lang="fr-FR" sz="3200" baseline="-25000" dirty="0" smtClean="0"/>
                        <a:t>n</a:t>
                      </a:r>
                      <a:endParaRPr lang="fr-FR" sz="3200" baseline="-25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S</a:t>
                      </a:r>
                      <a:r>
                        <a:rPr lang="fr-FR" sz="3200" baseline="-25000" dirty="0" smtClean="0"/>
                        <a:t>n</a:t>
                      </a:r>
                      <a:endParaRPr lang="fr-FR" sz="3200" baseline="-25000" dirty="0"/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41710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372918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…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baseline="0" dirty="0" smtClean="0"/>
                        <a:t> </a:t>
                      </a:r>
                      <a:endParaRPr lang="fr-FR" sz="3200" baseline="0" dirty="0"/>
                    </a:p>
                  </a:txBody>
                  <a:tcPr marL="121920" marR="121920"/>
                </a:tc>
              </a:tr>
              <a:tr h="568089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47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93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2209</a:t>
                      </a:r>
                    </a:p>
                  </a:txBody>
                  <a:tcPr marL="121920" marR="121920"/>
                </a:tc>
              </a:tr>
              <a:tr h="626051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48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95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 </a:t>
                      </a:r>
                      <a:r>
                        <a:rPr lang="fr-FR" sz="3200" dirty="0" smtClean="0"/>
                        <a:t>2304</a:t>
                      </a:r>
                      <a:endParaRPr lang="fr-FR" sz="1400" dirty="0"/>
                    </a:p>
                  </a:txBody>
                  <a:tcPr marL="121920" marR="121920"/>
                </a:tc>
              </a:tr>
              <a:tr h="440057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49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97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2401</a:t>
                      </a:r>
                      <a:endParaRPr lang="fr-FR" sz="3200" dirty="0"/>
                    </a:p>
                  </a:txBody>
                  <a:tcPr marL="121920" marR="121920"/>
                </a:tc>
              </a:tr>
              <a:tr h="522085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50</a:t>
                      </a:r>
                      <a:endParaRPr lang="fr-FR" sz="3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/>
                        <a:t>99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>
                          <a:solidFill>
                            <a:srgbClr val="FF0000"/>
                          </a:solidFill>
                        </a:rPr>
                        <a:t>2500</a:t>
                      </a:r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616"/>
            <a:ext cx="10515600" cy="6339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Autre méthode : </a:t>
            </a:r>
            <a:r>
              <a:rPr lang="fr-FR" sz="3200" dirty="0" smtClean="0"/>
              <a:t>La suite </a:t>
            </a:r>
            <a:r>
              <a:rPr lang="fr-FR" sz="3200" b="1" dirty="0" smtClean="0">
                <a:solidFill>
                  <a:srgbClr val="FF0000"/>
                </a:solidFill>
              </a:rPr>
              <a:t>récurrente </a:t>
            </a:r>
            <a:r>
              <a:rPr lang="fr-FR" sz="3200" dirty="0" smtClean="0"/>
              <a:t>:</a:t>
            </a:r>
            <a:r>
              <a:rPr lang="fr-FR" sz="3200" dirty="0" smtClean="0">
                <a:solidFill>
                  <a:srgbClr val="FF0000"/>
                </a:solidFill>
              </a:rPr>
              <a:t> u</a:t>
            </a:r>
            <a:r>
              <a:rPr lang="fr-FR" sz="3200" baseline="-25000" dirty="0" smtClean="0">
                <a:solidFill>
                  <a:srgbClr val="FF0000"/>
                </a:solidFill>
              </a:rPr>
              <a:t>n+1</a:t>
            </a:r>
            <a:r>
              <a:rPr lang="fr-FR" sz="3200" baseline="-25000" dirty="0" smtClean="0">
                <a:solidFill>
                  <a:srgbClr val="C0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 + 2   </a:t>
            </a:r>
            <a:r>
              <a:rPr lang="fr-FR" sz="3200" dirty="0" smtClean="0"/>
              <a:t>et  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1 </a:t>
            </a:r>
            <a:endParaRPr lang="fr-FR" sz="3200" dirty="0" smtClean="0"/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Menu RECUR </a:t>
            </a:r>
            <a:r>
              <a:rPr lang="fr-FR" sz="3200" dirty="0" smtClean="0"/>
              <a:t>: </a:t>
            </a:r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   qui donnera les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</a:t>
            </a:r>
            <a:endParaRPr lang="fr-FR" sz="3200" baseline="-25000" dirty="0" smtClean="0"/>
          </a:p>
          <a:p>
            <a:pPr>
              <a:buNone/>
            </a:pPr>
            <a:r>
              <a:rPr lang="fr-FR" sz="3200" dirty="0" smtClean="0"/>
              <a:t> </a:t>
            </a:r>
            <a:endParaRPr lang="fr-F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915697" y="2037241"/>
          <a:ext cx="21835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750"/>
                <a:gridCol w="1091750"/>
              </a:tblGrid>
              <a:tr h="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n+1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97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99</a:t>
                      </a:r>
                      <a:endParaRPr lang="fr-FR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616"/>
            <a:ext cx="10515600" cy="6339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Autre méthode : </a:t>
            </a:r>
            <a:r>
              <a:rPr lang="fr-FR" sz="3200" dirty="0" smtClean="0"/>
              <a:t>La suite </a:t>
            </a:r>
            <a:r>
              <a:rPr lang="fr-FR" sz="3200" b="1" dirty="0" smtClean="0">
                <a:solidFill>
                  <a:srgbClr val="FF0000"/>
                </a:solidFill>
              </a:rPr>
              <a:t>récurrente </a:t>
            </a:r>
            <a:r>
              <a:rPr lang="fr-FR" sz="3200" dirty="0" smtClean="0"/>
              <a:t>:</a:t>
            </a:r>
            <a:r>
              <a:rPr lang="fr-FR" sz="3200" dirty="0" smtClean="0">
                <a:solidFill>
                  <a:srgbClr val="FF0000"/>
                </a:solidFill>
              </a:rPr>
              <a:t> u</a:t>
            </a:r>
            <a:r>
              <a:rPr lang="fr-FR" sz="3200" baseline="-25000" dirty="0" smtClean="0">
                <a:solidFill>
                  <a:srgbClr val="FF0000"/>
                </a:solidFill>
              </a:rPr>
              <a:t>n+1</a:t>
            </a:r>
            <a:r>
              <a:rPr lang="fr-FR" sz="3200" baseline="-25000" dirty="0" smtClean="0">
                <a:solidFill>
                  <a:srgbClr val="C0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 + 2   </a:t>
            </a:r>
            <a:r>
              <a:rPr lang="fr-FR" sz="3200" dirty="0" smtClean="0"/>
              <a:t>et  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1 </a:t>
            </a:r>
            <a:endParaRPr lang="fr-FR" sz="3200" dirty="0" smtClean="0"/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Menu RECUR </a:t>
            </a:r>
            <a:r>
              <a:rPr lang="fr-FR" sz="3200" dirty="0" smtClean="0"/>
              <a:t>: </a:t>
            </a:r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   qui donnera les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</a:t>
            </a:r>
            <a:endParaRPr lang="fr-FR" sz="3200" baseline="-25000" dirty="0" smtClean="0"/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qui donnera …</a:t>
            </a:r>
            <a:endParaRPr lang="fr-FR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 </a:t>
            </a:r>
            <a:endParaRPr lang="fr-F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915697" y="2037241"/>
          <a:ext cx="327525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750"/>
                <a:gridCol w="1091750"/>
                <a:gridCol w="1091750"/>
              </a:tblGrid>
              <a:tr h="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n+1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97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2401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2500</a:t>
                      </a:r>
                      <a:endParaRPr lang="fr-FR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616"/>
            <a:ext cx="10515600" cy="6339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Autre méthode : </a:t>
            </a:r>
            <a:r>
              <a:rPr lang="fr-FR" sz="3200" dirty="0" smtClean="0"/>
              <a:t>La suite </a:t>
            </a:r>
            <a:r>
              <a:rPr lang="fr-FR" sz="3200" b="1" dirty="0" smtClean="0">
                <a:solidFill>
                  <a:srgbClr val="FF0000"/>
                </a:solidFill>
              </a:rPr>
              <a:t>récurrente </a:t>
            </a:r>
            <a:r>
              <a:rPr lang="fr-FR" sz="3200" dirty="0" smtClean="0"/>
              <a:t>:</a:t>
            </a:r>
            <a:r>
              <a:rPr lang="fr-FR" sz="3200" dirty="0" smtClean="0">
                <a:solidFill>
                  <a:srgbClr val="FF0000"/>
                </a:solidFill>
              </a:rPr>
              <a:t> u</a:t>
            </a:r>
            <a:r>
              <a:rPr lang="fr-FR" sz="3200" baseline="-25000" dirty="0" smtClean="0">
                <a:solidFill>
                  <a:srgbClr val="FF0000"/>
                </a:solidFill>
              </a:rPr>
              <a:t>n+1</a:t>
            </a:r>
            <a:r>
              <a:rPr lang="fr-FR" sz="3200" baseline="-25000" dirty="0" smtClean="0">
                <a:solidFill>
                  <a:srgbClr val="C0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 + 2   </a:t>
            </a:r>
            <a:r>
              <a:rPr lang="fr-FR" sz="3200" dirty="0" smtClean="0"/>
              <a:t>et  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1 </a:t>
            </a:r>
            <a:endParaRPr lang="fr-FR" sz="3200" dirty="0" smtClean="0"/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Menu RECUR </a:t>
            </a:r>
            <a:r>
              <a:rPr lang="fr-FR" sz="3200" dirty="0" smtClean="0"/>
              <a:t>: </a:t>
            </a:r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   qui donnera les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</a:t>
            </a:r>
            <a:endParaRPr lang="fr-FR" sz="3200" baseline="-25000" dirty="0" smtClean="0"/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</a:t>
            </a:r>
          </a:p>
          <a:p>
            <a:pPr>
              <a:buNone/>
            </a:pPr>
            <a:r>
              <a:rPr lang="fr-FR" sz="3200" dirty="0" smtClean="0">
                <a:solidFill>
                  <a:srgbClr val="0070C0"/>
                </a:solidFill>
              </a:rPr>
              <a:t>Où sont placées ces trois cases </a:t>
            </a:r>
          </a:p>
          <a:p>
            <a:pPr>
              <a:buNone/>
            </a:pPr>
            <a:r>
              <a:rPr lang="fr-FR" sz="3200" dirty="0" smtClean="0">
                <a:solidFill>
                  <a:srgbClr val="0070C0"/>
                </a:solidFill>
              </a:rPr>
              <a:t>			dans le tableau ? </a:t>
            </a:r>
          </a:p>
          <a:p>
            <a:pPr>
              <a:buNone/>
            </a:pPr>
            <a:r>
              <a:rPr lang="fr-FR" sz="3200" dirty="0" smtClean="0">
                <a:solidFill>
                  <a:srgbClr val="0070C0"/>
                </a:solidFill>
              </a:rPr>
              <a:t>	(   on les placera dans les cas     n + 1 = 3   et    n + 1 = 50    )</a:t>
            </a:r>
          </a:p>
          <a:p>
            <a:pPr>
              <a:buNone/>
            </a:pPr>
            <a:endParaRPr lang="fr-F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915697" y="2037241"/>
          <a:ext cx="327525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750"/>
                <a:gridCol w="1091750"/>
                <a:gridCol w="1091750"/>
              </a:tblGrid>
              <a:tr h="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n+1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97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2401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2500</a:t>
                      </a:r>
                      <a:endParaRPr lang="fr-FR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144488" y="3895106"/>
            <a:ext cx="522515" cy="581891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188525" y="3903023"/>
            <a:ext cx="742207" cy="60960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955969" y="3918857"/>
            <a:ext cx="1039092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616"/>
            <a:ext cx="10515600" cy="6339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Autre méthode : </a:t>
            </a:r>
            <a:r>
              <a:rPr lang="fr-FR" sz="3200" dirty="0" smtClean="0"/>
              <a:t>La suite </a:t>
            </a:r>
            <a:r>
              <a:rPr lang="fr-FR" sz="3200" b="1" dirty="0" smtClean="0">
                <a:solidFill>
                  <a:srgbClr val="FF0000"/>
                </a:solidFill>
              </a:rPr>
              <a:t>récurrente </a:t>
            </a:r>
            <a:r>
              <a:rPr lang="fr-FR" sz="3200" dirty="0" smtClean="0"/>
              <a:t>:</a:t>
            </a:r>
            <a:r>
              <a:rPr lang="fr-FR" sz="3200" dirty="0" smtClean="0">
                <a:solidFill>
                  <a:srgbClr val="FF0000"/>
                </a:solidFill>
              </a:rPr>
              <a:t> u</a:t>
            </a:r>
            <a:r>
              <a:rPr lang="fr-FR" sz="3200" baseline="-25000" dirty="0" smtClean="0">
                <a:solidFill>
                  <a:srgbClr val="FF0000"/>
                </a:solidFill>
              </a:rPr>
              <a:t>n+1</a:t>
            </a:r>
            <a:r>
              <a:rPr lang="fr-FR" sz="3200" baseline="-25000" dirty="0" smtClean="0">
                <a:solidFill>
                  <a:srgbClr val="C0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 + 2   </a:t>
            </a:r>
            <a:r>
              <a:rPr lang="fr-FR" sz="3200" dirty="0" smtClean="0"/>
              <a:t>et  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1 </a:t>
            </a:r>
            <a:endParaRPr lang="fr-FR" sz="3200" dirty="0" smtClean="0"/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Menu RECUR </a:t>
            </a:r>
            <a:r>
              <a:rPr lang="fr-FR" sz="3200" dirty="0" smtClean="0"/>
              <a:t>: </a:t>
            </a:r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   qui donnera les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</a:t>
            </a:r>
            <a:endParaRPr lang="fr-FR" sz="3200" baseline="-25000" dirty="0" smtClean="0"/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  <a:r>
              <a:rPr lang="fr-FR" sz="3200" dirty="0" smtClean="0">
                <a:solidFill>
                  <a:srgbClr val="0070C0"/>
                </a:solidFill>
              </a:rPr>
              <a:t>     n + 1 = 3 </a:t>
            </a:r>
            <a:endParaRPr lang="fr-FR" sz="32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fr-FR" sz="32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fr-FR" sz="3200" dirty="0" smtClean="0"/>
              <a:t>		  qui correspond à …</a:t>
            </a:r>
            <a:endParaRPr lang="fr-FR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 						        </a:t>
            </a:r>
            <a:r>
              <a:rPr lang="fr-FR" sz="3200" dirty="0" smtClean="0">
                <a:solidFill>
                  <a:srgbClr val="0070C0"/>
                </a:solidFill>
              </a:rPr>
              <a:t>n + 1 = 50</a:t>
            </a:r>
            <a:endParaRPr lang="fr-F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915697" y="2037241"/>
          <a:ext cx="327525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750"/>
                <a:gridCol w="1091750"/>
                <a:gridCol w="1091750"/>
              </a:tblGrid>
              <a:tr h="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n+1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97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2401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2500</a:t>
                      </a:r>
                      <a:endParaRPr lang="fr-FR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144488" y="3895106"/>
            <a:ext cx="522515" cy="581891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127672" y="3218198"/>
            <a:ext cx="987631" cy="498764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149444" y="3786249"/>
            <a:ext cx="989611" cy="53637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9043060" y="3760502"/>
            <a:ext cx="1039092" cy="562101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188525" y="3903023"/>
            <a:ext cx="742207" cy="60960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955969" y="3918857"/>
            <a:ext cx="1039092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205844" y="2218707"/>
            <a:ext cx="1039092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194461" y="2204853"/>
            <a:ext cx="682833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109951" y="4976114"/>
            <a:ext cx="987631" cy="498764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10131723" y="5544165"/>
            <a:ext cx="989611" cy="53637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9025339" y="5518418"/>
            <a:ext cx="1039092" cy="562101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616"/>
            <a:ext cx="10515600" cy="6339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Autre méthode : </a:t>
            </a:r>
            <a:r>
              <a:rPr lang="fr-FR" sz="3200" dirty="0" smtClean="0"/>
              <a:t>La suite </a:t>
            </a:r>
            <a:r>
              <a:rPr lang="fr-FR" sz="3200" b="1" dirty="0" smtClean="0">
                <a:solidFill>
                  <a:srgbClr val="FF0000"/>
                </a:solidFill>
              </a:rPr>
              <a:t>récurrente </a:t>
            </a:r>
            <a:r>
              <a:rPr lang="fr-FR" sz="3200" dirty="0" smtClean="0"/>
              <a:t>:</a:t>
            </a:r>
            <a:r>
              <a:rPr lang="fr-FR" sz="3200" dirty="0" smtClean="0">
                <a:solidFill>
                  <a:srgbClr val="FF0000"/>
                </a:solidFill>
              </a:rPr>
              <a:t> u</a:t>
            </a:r>
            <a:r>
              <a:rPr lang="fr-FR" sz="3200" baseline="-25000" dirty="0" smtClean="0">
                <a:solidFill>
                  <a:srgbClr val="FF0000"/>
                </a:solidFill>
              </a:rPr>
              <a:t>n+1</a:t>
            </a:r>
            <a:r>
              <a:rPr lang="fr-FR" sz="3200" baseline="-25000" dirty="0" smtClean="0">
                <a:solidFill>
                  <a:srgbClr val="C0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 + 2   </a:t>
            </a:r>
            <a:r>
              <a:rPr lang="fr-FR" sz="3200" dirty="0" smtClean="0"/>
              <a:t>et  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1 </a:t>
            </a:r>
            <a:endParaRPr lang="fr-FR" sz="3200" dirty="0" smtClean="0"/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Menu RECUR </a:t>
            </a:r>
            <a:r>
              <a:rPr lang="fr-FR" sz="3200" dirty="0" smtClean="0"/>
              <a:t>: </a:t>
            </a:r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   qui donnera les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</a:t>
            </a:r>
            <a:endParaRPr lang="fr-FR" sz="3200" baseline="-25000" dirty="0" smtClean="0"/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qui donnera les </a:t>
            </a:r>
            <a:r>
              <a:rPr lang="fr-FR" sz="3200" dirty="0" smtClean="0">
                <a:solidFill>
                  <a:srgbClr val="FF0000"/>
                </a:solidFill>
              </a:rPr>
              <a:t>S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= u</a:t>
            </a:r>
            <a:r>
              <a:rPr lang="fr-FR" sz="3200" baseline="-25000" dirty="0" smtClean="0"/>
              <a:t>1 </a:t>
            </a:r>
            <a:r>
              <a:rPr lang="fr-FR" sz="3200" dirty="0" smtClean="0">
                <a:solidFill>
                  <a:srgbClr val="C00000"/>
                </a:solidFill>
              </a:rPr>
              <a:t>+</a:t>
            </a:r>
            <a:r>
              <a:rPr lang="fr-FR" sz="3200" dirty="0" smtClean="0"/>
              <a:t> u</a:t>
            </a:r>
            <a:r>
              <a:rPr lang="fr-FR" sz="3200" baseline="-25000" dirty="0" smtClean="0"/>
              <a:t>2 </a:t>
            </a:r>
            <a:r>
              <a:rPr lang="fr-FR" sz="3200" dirty="0" smtClean="0">
                <a:solidFill>
                  <a:srgbClr val="C00000"/>
                </a:solidFill>
              </a:rPr>
              <a:t>+</a:t>
            </a:r>
            <a:r>
              <a:rPr lang="fr-FR" sz="3200" dirty="0" smtClean="0"/>
              <a:t> … </a:t>
            </a:r>
            <a:r>
              <a:rPr lang="fr-FR" sz="3200" dirty="0" smtClean="0">
                <a:solidFill>
                  <a:srgbClr val="C00000"/>
                </a:solidFill>
              </a:rPr>
              <a:t>+</a:t>
            </a:r>
            <a:r>
              <a:rPr lang="fr-FR" sz="3200" dirty="0" smtClean="0"/>
              <a:t> u</a:t>
            </a:r>
            <a:r>
              <a:rPr lang="fr-FR" sz="3200" baseline="-25000" dirty="0" smtClean="0"/>
              <a:t>n  </a:t>
            </a:r>
            <a:r>
              <a:rPr lang="fr-FR" sz="3200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 </a:t>
            </a:r>
            <a:endParaRPr lang="fr-F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915697" y="2037241"/>
          <a:ext cx="327525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750"/>
                <a:gridCol w="1091750"/>
                <a:gridCol w="1091750"/>
              </a:tblGrid>
              <a:tr h="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n+1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97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2401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2500</a:t>
                      </a:r>
                      <a:endParaRPr lang="fr-FR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144488" y="3895106"/>
            <a:ext cx="522515" cy="581891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127672" y="3218198"/>
            <a:ext cx="987631" cy="498764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149444" y="3786249"/>
            <a:ext cx="989611" cy="53637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9043060" y="3760502"/>
            <a:ext cx="1039092" cy="562101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188525" y="3903023"/>
            <a:ext cx="742207" cy="60960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955969" y="3918857"/>
            <a:ext cx="1039092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205844" y="2218707"/>
            <a:ext cx="1039092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194461" y="2204853"/>
            <a:ext cx="682833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 rot="19987130">
            <a:off x="8944821" y="3581595"/>
            <a:ext cx="1666202" cy="340967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droite 20"/>
          <p:cNvSpPr/>
          <p:nvPr/>
        </p:nvSpPr>
        <p:spPr>
          <a:xfrm>
            <a:off x="9583387" y="3966341"/>
            <a:ext cx="581891" cy="24938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616"/>
            <a:ext cx="10515600" cy="6339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Autre méthode : </a:t>
            </a:r>
            <a:r>
              <a:rPr lang="fr-FR" sz="3200" dirty="0" smtClean="0"/>
              <a:t>La suite </a:t>
            </a:r>
            <a:r>
              <a:rPr lang="fr-FR" sz="3200" b="1" dirty="0" smtClean="0">
                <a:solidFill>
                  <a:srgbClr val="FF0000"/>
                </a:solidFill>
              </a:rPr>
              <a:t>récurrente </a:t>
            </a:r>
            <a:r>
              <a:rPr lang="fr-FR" sz="3200" dirty="0" smtClean="0"/>
              <a:t>:</a:t>
            </a:r>
            <a:r>
              <a:rPr lang="fr-FR" sz="3200" dirty="0" smtClean="0">
                <a:solidFill>
                  <a:srgbClr val="FF0000"/>
                </a:solidFill>
              </a:rPr>
              <a:t> u</a:t>
            </a:r>
            <a:r>
              <a:rPr lang="fr-FR" sz="3200" baseline="-25000" dirty="0" smtClean="0">
                <a:solidFill>
                  <a:srgbClr val="FF0000"/>
                </a:solidFill>
              </a:rPr>
              <a:t>n+1</a:t>
            </a:r>
            <a:r>
              <a:rPr lang="fr-FR" sz="3200" baseline="-25000" dirty="0" smtClean="0">
                <a:solidFill>
                  <a:srgbClr val="C0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 + 2   </a:t>
            </a:r>
            <a:r>
              <a:rPr lang="fr-FR" sz="3200" dirty="0" smtClean="0"/>
              <a:t>et  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1 </a:t>
            </a:r>
            <a:endParaRPr lang="fr-FR" sz="3200" dirty="0" smtClean="0"/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Menu RECUR </a:t>
            </a:r>
            <a:r>
              <a:rPr lang="fr-FR" sz="3200" dirty="0" smtClean="0"/>
              <a:t>: </a:t>
            </a:r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   qui donnera les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</a:t>
            </a:r>
            <a:endParaRPr lang="fr-FR" sz="3200" baseline="-25000" dirty="0" smtClean="0"/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qui donnera …</a:t>
            </a:r>
            <a:endParaRPr lang="fr-FR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 </a:t>
            </a:r>
            <a:endParaRPr lang="fr-F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915697" y="2037241"/>
          <a:ext cx="327525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750"/>
                <a:gridCol w="1091750"/>
                <a:gridCol w="1091750"/>
              </a:tblGrid>
              <a:tr h="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n+1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97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2401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2500</a:t>
                      </a:r>
                      <a:endParaRPr lang="fr-FR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144488" y="3895106"/>
            <a:ext cx="522515" cy="581891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127672" y="3218198"/>
            <a:ext cx="987631" cy="498764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149444" y="3786249"/>
            <a:ext cx="989611" cy="53637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9043060" y="3760502"/>
            <a:ext cx="1039092" cy="562101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188525" y="3903023"/>
            <a:ext cx="742207" cy="60960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955969" y="3918857"/>
            <a:ext cx="1039092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205844" y="2218707"/>
            <a:ext cx="1039092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194461" y="2204853"/>
            <a:ext cx="682833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 rot="19987130">
            <a:off x="8944821" y="3581595"/>
            <a:ext cx="1666202" cy="340967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droite 20"/>
          <p:cNvSpPr/>
          <p:nvPr/>
        </p:nvSpPr>
        <p:spPr>
          <a:xfrm>
            <a:off x="9583387" y="3966341"/>
            <a:ext cx="581891" cy="24938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 rot="20306365">
            <a:off x="8998042" y="5246265"/>
            <a:ext cx="2045393" cy="467227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 rot="19987130">
            <a:off x="8944821" y="2952220"/>
            <a:ext cx="1666202" cy="340967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17"/>
          <p:cNvSpPr/>
          <p:nvPr/>
        </p:nvSpPr>
        <p:spPr>
          <a:xfrm>
            <a:off x="9557657" y="3323094"/>
            <a:ext cx="581891" cy="249382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18"/>
          <p:cNvSpPr/>
          <p:nvPr/>
        </p:nvSpPr>
        <p:spPr>
          <a:xfrm>
            <a:off x="9785268" y="5684305"/>
            <a:ext cx="399802" cy="241482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616"/>
            <a:ext cx="10515600" cy="6339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Autre méthode : </a:t>
            </a:r>
            <a:r>
              <a:rPr lang="fr-FR" sz="3200" dirty="0" smtClean="0"/>
              <a:t>La suite </a:t>
            </a:r>
            <a:r>
              <a:rPr lang="fr-FR" sz="3200" b="1" dirty="0" smtClean="0">
                <a:solidFill>
                  <a:srgbClr val="FF0000"/>
                </a:solidFill>
              </a:rPr>
              <a:t>récurrente </a:t>
            </a:r>
            <a:r>
              <a:rPr lang="fr-FR" sz="3200" dirty="0" smtClean="0"/>
              <a:t>:</a:t>
            </a:r>
            <a:r>
              <a:rPr lang="fr-FR" sz="3200" dirty="0" smtClean="0">
                <a:solidFill>
                  <a:srgbClr val="FF0000"/>
                </a:solidFill>
              </a:rPr>
              <a:t> u</a:t>
            </a:r>
            <a:r>
              <a:rPr lang="fr-FR" sz="3200" baseline="-25000" dirty="0" smtClean="0">
                <a:solidFill>
                  <a:srgbClr val="FF0000"/>
                </a:solidFill>
              </a:rPr>
              <a:t>n+1</a:t>
            </a:r>
            <a:r>
              <a:rPr lang="fr-FR" sz="3200" baseline="-25000" dirty="0" smtClean="0">
                <a:solidFill>
                  <a:srgbClr val="C0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 + 2   </a:t>
            </a:r>
            <a:r>
              <a:rPr lang="fr-FR" sz="3200" dirty="0" smtClean="0"/>
              <a:t>et  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1 </a:t>
            </a:r>
            <a:endParaRPr lang="fr-FR" sz="3200" dirty="0" smtClean="0"/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Menu RECUR </a:t>
            </a:r>
            <a:r>
              <a:rPr lang="fr-FR" sz="3200" dirty="0" smtClean="0"/>
              <a:t>: </a:t>
            </a:r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   qui donnera les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</a:t>
            </a:r>
            <a:endParaRPr lang="fr-FR" sz="3200" baseline="-25000" dirty="0" smtClean="0"/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qui donnera les </a:t>
            </a:r>
            <a:r>
              <a:rPr lang="fr-FR" sz="3200" dirty="0" smtClean="0">
                <a:solidFill>
                  <a:srgbClr val="FF0000"/>
                </a:solidFill>
              </a:rPr>
              <a:t>S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= u</a:t>
            </a:r>
            <a:r>
              <a:rPr lang="fr-FR" sz="3200" baseline="-25000" dirty="0" smtClean="0"/>
              <a:t>1 </a:t>
            </a:r>
            <a:r>
              <a:rPr lang="fr-FR" sz="3200" dirty="0" smtClean="0">
                <a:solidFill>
                  <a:srgbClr val="C00000"/>
                </a:solidFill>
              </a:rPr>
              <a:t>+</a:t>
            </a:r>
            <a:r>
              <a:rPr lang="fr-FR" sz="3200" dirty="0" smtClean="0"/>
              <a:t> u</a:t>
            </a:r>
            <a:r>
              <a:rPr lang="fr-FR" sz="3200" baseline="-25000" dirty="0" smtClean="0"/>
              <a:t>2 </a:t>
            </a:r>
            <a:r>
              <a:rPr lang="fr-FR" sz="3200" dirty="0" smtClean="0">
                <a:solidFill>
                  <a:srgbClr val="C00000"/>
                </a:solidFill>
              </a:rPr>
              <a:t>+</a:t>
            </a:r>
            <a:r>
              <a:rPr lang="fr-FR" sz="3200" dirty="0" smtClean="0"/>
              <a:t> … </a:t>
            </a:r>
            <a:r>
              <a:rPr lang="fr-FR" sz="3200" dirty="0" smtClean="0">
                <a:solidFill>
                  <a:srgbClr val="C00000"/>
                </a:solidFill>
              </a:rPr>
              <a:t>+</a:t>
            </a:r>
            <a:r>
              <a:rPr lang="fr-FR" sz="3200" dirty="0" smtClean="0"/>
              <a:t> u</a:t>
            </a:r>
            <a:r>
              <a:rPr lang="fr-FR" sz="3200" baseline="-25000" dirty="0" smtClean="0"/>
              <a:t>n  </a:t>
            </a:r>
            <a:r>
              <a:rPr lang="fr-FR" sz="3200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 </a:t>
            </a:r>
            <a:endParaRPr lang="fr-F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915697" y="2037241"/>
          <a:ext cx="327525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750"/>
                <a:gridCol w="1091750"/>
                <a:gridCol w="1091750"/>
              </a:tblGrid>
              <a:tr h="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n+1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97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2401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2500</a:t>
                      </a:r>
                      <a:endParaRPr lang="fr-FR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144488" y="3895106"/>
            <a:ext cx="522515" cy="581891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127672" y="3218198"/>
            <a:ext cx="987631" cy="498764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149444" y="3786249"/>
            <a:ext cx="989611" cy="53637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9043060" y="3760502"/>
            <a:ext cx="1039092" cy="562101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188525" y="3903023"/>
            <a:ext cx="742207" cy="60960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955969" y="3918857"/>
            <a:ext cx="1039092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205844" y="2218707"/>
            <a:ext cx="1039092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194461" y="2204853"/>
            <a:ext cx="682833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 rot="19987130">
            <a:off x="8944821" y="3581595"/>
            <a:ext cx="1666202" cy="340967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droite 20"/>
          <p:cNvSpPr/>
          <p:nvPr/>
        </p:nvSpPr>
        <p:spPr>
          <a:xfrm>
            <a:off x="9583387" y="3966341"/>
            <a:ext cx="581891" cy="24938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 rot="20306365">
            <a:off x="8998042" y="5246265"/>
            <a:ext cx="2045393" cy="467227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 rot="19987130">
            <a:off x="8944821" y="2952220"/>
            <a:ext cx="1666202" cy="340967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17"/>
          <p:cNvSpPr/>
          <p:nvPr/>
        </p:nvSpPr>
        <p:spPr>
          <a:xfrm>
            <a:off x="9557657" y="3323094"/>
            <a:ext cx="581891" cy="249382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18"/>
          <p:cNvSpPr/>
          <p:nvPr/>
        </p:nvSpPr>
        <p:spPr>
          <a:xfrm>
            <a:off x="9785268" y="5684305"/>
            <a:ext cx="399802" cy="241482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616"/>
            <a:ext cx="10515600" cy="6339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Autre méthode : </a:t>
            </a:r>
            <a:r>
              <a:rPr lang="fr-FR" sz="3200" dirty="0" smtClean="0"/>
              <a:t>La suite </a:t>
            </a:r>
            <a:r>
              <a:rPr lang="fr-FR" sz="3200" b="1" dirty="0" smtClean="0">
                <a:solidFill>
                  <a:srgbClr val="FF0000"/>
                </a:solidFill>
              </a:rPr>
              <a:t>récurrente </a:t>
            </a:r>
            <a:r>
              <a:rPr lang="fr-FR" sz="3200" dirty="0" smtClean="0"/>
              <a:t>:</a:t>
            </a:r>
            <a:r>
              <a:rPr lang="fr-FR" sz="3200" dirty="0" smtClean="0">
                <a:solidFill>
                  <a:srgbClr val="FF0000"/>
                </a:solidFill>
              </a:rPr>
              <a:t> u</a:t>
            </a:r>
            <a:r>
              <a:rPr lang="fr-FR" sz="3200" baseline="-25000" dirty="0" smtClean="0">
                <a:solidFill>
                  <a:srgbClr val="FF0000"/>
                </a:solidFill>
              </a:rPr>
              <a:t>n+1</a:t>
            </a:r>
            <a:r>
              <a:rPr lang="fr-FR" sz="3200" baseline="-25000" dirty="0" smtClean="0">
                <a:solidFill>
                  <a:srgbClr val="C0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 + 2   </a:t>
            </a:r>
            <a:r>
              <a:rPr lang="fr-FR" sz="3200" dirty="0" smtClean="0"/>
              <a:t>et  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1 </a:t>
            </a:r>
            <a:endParaRPr lang="fr-FR" sz="3200" dirty="0" smtClean="0"/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Menu RECUR </a:t>
            </a:r>
            <a:r>
              <a:rPr lang="fr-FR" sz="3200" dirty="0" smtClean="0"/>
              <a:t>: </a:t>
            </a:r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   qui donnera les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</a:t>
            </a:r>
            <a:endParaRPr lang="fr-FR" sz="3200" baseline="-25000" dirty="0" smtClean="0"/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qui donnera les </a:t>
            </a:r>
            <a:r>
              <a:rPr lang="fr-FR" sz="3200" dirty="0" smtClean="0">
                <a:solidFill>
                  <a:srgbClr val="FF0000"/>
                </a:solidFill>
              </a:rPr>
              <a:t>S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= u</a:t>
            </a:r>
            <a:r>
              <a:rPr lang="fr-FR" sz="3200" baseline="-25000" dirty="0" smtClean="0"/>
              <a:t>1 </a:t>
            </a:r>
            <a:r>
              <a:rPr lang="fr-FR" sz="3200" dirty="0" smtClean="0">
                <a:solidFill>
                  <a:srgbClr val="C00000"/>
                </a:solidFill>
              </a:rPr>
              <a:t>+</a:t>
            </a:r>
            <a:r>
              <a:rPr lang="fr-FR" sz="3200" dirty="0" smtClean="0"/>
              <a:t> u</a:t>
            </a:r>
            <a:r>
              <a:rPr lang="fr-FR" sz="3200" baseline="-25000" dirty="0" smtClean="0"/>
              <a:t>2 </a:t>
            </a:r>
            <a:r>
              <a:rPr lang="fr-FR" sz="3200" dirty="0" smtClean="0">
                <a:solidFill>
                  <a:srgbClr val="C00000"/>
                </a:solidFill>
              </a:rPr>
              <a:t>+</a:t>
            </a:r>
            <a:r>
              <a:rPr lang="fr-FR" sz="3200" dirty="0" smtClean="0"/>
              <a:t> … </a:t>
            </a:r>
            <a:r>
              <a:rPr lang="fr-FR" sz="3200" dirty="0" smtClean="0">
                <a:solidFill>
                  <a:srgbClr val="C00000"/>
                </a:solidFill>
              </a:rPr>
              <a:t>+</a:t>
            </a:r>
            <a:r>
              <a:rPr lang="fr-FR" sz="3200" dirty="0" smtClean="0"/>
              <a:t> u</a:t>
            </a:r>
            <a:r>
              <a:rPr lang="fr-FR" sz="3200" baseline="-25000" dirty="0" smtClean="0"/>
              <a:t>n  </a:t>
            </a:r>
            <a:r>
              <a:rPr lang="fr-FR" sz="3200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SET </a:t>
            </a:r>
            <a:r>
              <a:rPr lang="fr-FR" sz="3200" dirty="0" smtClean="0"/>
              <a:t>: Start </a:t>
            </a:r>
            <a:r>
              <a:rPr lang="fr-FR" sz="3200" dirty="0" smtClean="0">
                <a:solidFill>
                  <a:srgbClr val="00B050"/>
                </a:solidFill>
              </a:rPr>
              <a:t>1</a:t>
            </a:r>
            <a:r>
              <a:rPr lang="fr-FR" sz="3200" dirty="0" smtClean="0"/>
              <a:t> End </a:t>
            </a:r>
            <a:r>
              <a:rPr lang="fr-FR" sz="3200" dirty="0" smtClean="0">
                <a:solidFill>
                  <a:srgbClr val="00B050"/>
                </a:solidFill>
              </a:rPr>
              <a:t>50</a:t>
            </a:r>
            <a:r>
              <a:rPr lang="fr-FR" sz="3200" dirty="0" smtClean="0"/>
              <a:t> a</a:t>
            </a:r>
            <a:r>
              <a:rPr lang="fr-FR" sz="3200" baseline="-25000" dirty="0" smtClean="0"/>
              <a:t>1 </a:t>
            </a:r>
            <a:r>
              <a:rPr lang="fr-FR" sz="3200" dirty="0" smtClean="0">
                <a:solidFill>
                  <a:srgbClr val="00B050"/>
                </a:solidFill>
              </a:rPr>
              <a:t>1</a:t>
            </a:r>
            <a:r>
              <a:rPr lang="fr-FR" sz="3200" dirty="0" smtClean="0"/>
              <a:t> b</a:t>
            </a:r>
            <a:r>
              <a:rPr lang="fr-FR" sz="3200" baseline="-25000" dirty="0" smtClean="0"/>
              <a:t>1 </a:t>
            </a:r>
            <a:r>
              <a:rPr lang="fr-FR" sz="3200" dirty="0" smtClean="0">
                <a:solidFill>
                  <a:srgbClr val="00B050"/>
                </a:solidFill>
              </a:rPr>
              <a:t>1</a:t>
            </a:r>
            <a:r>
              <a:rPr lang="fr-FR" sz="3200" dirty="0" smtClean="0"/>
              <a:t> EXE EXIT</a:t>
            </a:r>
          </a:p>
          <a:p>
            <a:pPr>
              <a:buNone/>
            </a:pPr>
            <a:r>
              <a:rPr lang="fr-FR" sz="3200" dirty="0" smtClean="0"/>
              <a:t>					</a:t>
            </a:r>
            <a:r>
              <a:rPr lang="fr-FR" sz="3200" dirty="0" smtClean="0">
                <a:solidFill>
                  <a:srgbClr val="C00000"/>
                </a:solidFill>
              </a:rPr>
              <a:t> </a:t>
            </a:r>
            <a:r>
              <a:rPr lang="fr-FR" sz="3200" dirty="0" smtClean="0"/>
              <a:t>puis </a:t>
            </a:r>
            <a:r>
              <a:rPr lang="fr-FR" sz="3200" dirty="0" err="1" smtClean="0">
                <a:solidFill>
                  <a:srgbClr val="00B050"/>
                </a:solidFill>
              </a:rPr>
              <a:t>Tabl</a:t>
            </a:r>
            <a:r>
              <a:rPr lang="fr-FR" sz="3200" dirty="0" smtClean="0">
                <a:solidFill>
                  <a:srgbClr val="00B050"/>
                </a:solidFill>
              </a:rPr>
              <a:t> </a:t>
            </a:r>
            <a:r>
              <a:rPr lang="fr-FR" sz="3200" dirty="0" smtClean="0"/>
              <a:t>:    On lit :</a:t>
            </a:r>
          </a:p>
          <a:p>
            <a:pPr>
              <a:buNone/>
            </a:pPr>
            <a:r>
              <a:rPr lang="fr-FR" sz="3200" dirty="0" smtClean="0"/>
              <a:t>Réponse :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>
                <a:solidFill>
                  <a:srgbClr val="FF0000"/>
                </a:solidFill>
              </a:rPr>
              <a:t>Somme des 50 premiers nb impairs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1 </a:t>
            </a:r>
            <a:r>
              <a:rPr lang="fr-FR" sz="3200" dirty="0" smtClean="0"/>
              <a:t>+ 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2 </a:t>
            </a:r>
            <a:r>
              <a:rPr lang="fr-FR" sz="3200" dirty="0" smtClean="0"/>
              <a:t>+ … + 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50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2500</a:t>
            </a:r>
            <a:endParaRPr lang="fr-F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915697" y="2037241"/>
          <a:ext cx="327525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750"/>
                <a:gridCol w="1091750"/>
                <a:gridCol w="1091750"/>
              </a:tblGrid>
              <a:tr h="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n+1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97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2401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2500</a:t>
                      </a:r>
                      <a:endParaRPr lang="fr-FR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16908" y="512763"/>
            <a:ext cx="9144000" cy="1258372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rgbClr val="FF0000"/>
                </a:solidFill>
              </a:rPr>
              <a:t>Exercice 1 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7869" y="1979184"/>
            <a:ext cx="11504645" cy="4608228"/>
          </a:xfrm>
        </p:spPr>
        <p:txBody>
          <a:bodyPr>
            <a:normAutofit/>
          </a:bodyPr>
          <a:lstStyle/>
          <a:p>
            <a:pPr algn="l"/>
            <a:r>
              <a:rPr lang="fr-FR" sz="3200" dirty="0" smtClean="0">
                <a:solidFill>
                  <a:srgbClr val="7030A0"/>
                </a:solidFill>
              </a:rPr>
              <a:t>(u</a:t>
            </a:r>
            <a:r>
              <a:rPr lang="fr-FR" sz="3200" baseline="-25000" dirty="0" smtClean="0">
                <a:solidFill>
                  <a:srgbClr val="7030A0"/>
                </a:solidFill>
              </a:rPr>
              <a:t>n</a:t>
            </a:r>
            <a:r>
              <a:rPr lang="fr-FR" sz="3200" dirty="0" smtClean="0">
                <a:solidFill>
                  <a:srgbClr val="7030A0"/>
                </a:solidFill>
              </a:rPr>
              <a:t>)</a:t>
            </a:r>
            <a:r>
              <a:rPr lang="fr-FR" sz="3200" baseline="-25000" dirty="0" smtClean="0">
                <a:solidFill>
                  <a:srgbClr val="7030A0"/>
                </a:solidFill>
              </a:rPr>
              <a:t> </a:t>
            </a:r>
            <a:r>
              <a:rPr lang="fr-FR" sz="3200" dirty="0" smtClean="0">
                <a:solidFill>
                  <a:srgbClr val="7030A0"/>
                </a:solidFill>
              </a:rPr>
              <a:t>est une suite arithmétique définie sur  N. u</a:t>
            </a:r>
            <a:r>
              <a:rPr lang="fr-FR" sz="3200" baseline="-25000" dirty="0" smtClean="0">
                <a:solidFill>
                  <a:srgbClr val="7030A0"/>
                </a:solidFill>
              </a:rPr>
              <a:t>3 </a:t>
            </a:r>
            <a:r>
              <a:rPr lang="fr-FR" sz="3200" dirty="0" smtClean="0">
                <a:solidFill>
                  <a:srgbClr val="7030A0"/>
                </a:solidFill>
              </a:rPr>
              <a:t>= 18 </a:t>
            </a:r>
            <a:r>
              <a:rPr lang="fr-FR" sz="3200" dirty="0">
                <a:solidFill>
                  <a:srgbClr val="7030A0"/>
                </a:solidFill>
              </a:rPr>
              <a:t>; </a:t>
            </a:r>
            <a:r>
              <a:rPr lang="fr-FR" sz="3200" dirty="0" smtClean="0">
                <a:solidFill>
                  <a:srgbClr val="7030A0"/>
                </a:solidFill>
              </a:rPr>
              <a:t>u</a:t>
            </a:r>
            <a:r>
              <a:rPr lang="fr-FR" sz="3200" baseline="-25000" dirty="0" smtClean="0">
                <a:solidFill>
                  <a:srgbClr val="7030A0"/>
                </a:solidFill>
              </a:rPr>
              <a:t>9 </a:t>
            </a:r>
            <a:r>
              <a:rPr lang="fr-FR" sz="3200" dirty="0">
                <a:solidFill>
                  <a:srgbClr val="7030A0"/>
                </a:solidFill>
              </a:rPr>
              <a:t>= </a:t>
            </a:r>
            <a:r>
              <a:rPr lang="fr-FR" sz="3200" dirty="0" smtClean="0">
                <a:solidFill>
                  <a:srgbClr val="7030A0"/>
                </a:solidFill>
              </a:rPr>
              <a:t>48 </a:t>
            </a:r>
          </a:p>
          <a:p>
            <a:pPr algn="l"/>
            <a:r>
              <a:rPr lang="fr-FR" sz="3200" dirty="0">
                <a:solidFill>
                  <a:srgbClr val="7030A0"/>
                </a:solidFill>
              </a:rPr>
              <a:t>Déterminez </a:t>
            </a:r>
            <a:r>
              <a:rPr lang="fr-FR" sz="3200" dirty="0" smtClean="0">
                <a:solidFill>
                  <a:srgbClr val="7030A0"/>
                </a:solidFill>
              </a:rPr>
              <a:t>le 30</a:t>
            </a:r>
            <a:r>
              <a:rPr lang="fr-FR" sz="3200" baseline="30000" dirty="0" smtClean="0">
                <a:solidFill>
                  <a:srgbClr val="7030A0"/>
                </a:solidFill>
              </a:rPr>
              <a:t>ème</a:t>
            </a:r>
            <a:r>
              <a:rPr lang="fr-FR" sz="3200" dirty="0" smtClean="0">
                <a:solidFill>
                  <a:srgbClr val="7030A0"/>
                </a:solidFill>
              </a:rPr>
              <a:t> terme.</a:t>
            </a:r>
          </a:p>
          <a:p>
            <a:pPr algn="l"/>
            <a:r>
              <a:rPr lang="fr-FR" sz="3200" b="1" dirty="0" smtClean="0">
                <a:solidFill>
                  <a:srgbClr val="00B050"/>
                </a:solidFill>
              </a:rPr>
              <a:t>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9 </a:t>
            </a:r>
            <a:r>
              <a:rPr lang="fr-FR" sz="3200" b="1" dirty="0" smtClean="0">
                <a:solidFill>
                  <a:srgbClr val="00B050"/>
                </a:solidFill>
              </a:rPr>
              <a:t>– 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3 </a:t>
            </a:r>
            <a:r>
              <a:rPr lang="fr-FR" sz="3200" b="1" dirty="0" smtClean="0">
                <a:solidFill>
                  <a:srgbClr val="00B050"/>
                </a:solidFill>
              </a:rPr>
              <a:t>= ( 9 – 3 ) r </a:t>
            </a:r>
          </a:p>
          <a:p>
            <a:pPr algn="l"/>
            <a:r>
              <a:rPr lang="fr-FR" sz="3200" dirty="0" smtClean="0"/>
              <a:t>                  u</a:t>
            </a:r>
            <a:r>
              <a:rPr lang="fr-FR" sz="3200" baseline="-25000" dirty="0" smtClean="0"/>
              <a:t>9 </a:t>
            </a:r>
            <a:r>
              <a:rPr lang="fr-FR" sz="3200" dirty="0" smtClean="0"/>
              <a:t>– u</a:t>
            </a:r>
            <a:r>
              <a:rPr lang="fr-FR" sz="3200" baseline="-25000" dirty="0" smtClean="0"/>
              <a:t>3            </a:t>
            </a:r>
            <a:r>
              <a:rPr lang="fr-FR" sz="3200" dirty="0" smtClean="0"/>
              <a:t>48 – 18         30</a:t>
            </a:r>
          </a:p>
          <a:p>
            <a:pPr algn="l"/>
            <a:r>
              <a:rPr lang="fr-FR" sz="3200" dirty="0" smtClean="0"/>
              <a:t>donc </a:t>
            </a:r>
            <a:r>
              <a:rPr lang="fr-FR" sz="3200" dirty="0" smtClean="0">
                <a:solidFill>
                  <a:srgbClr val="FF0000"/>
                </a:solidFill>
              </a:rPr>
              <a:t>r</a:t>
            </a:r>
            <a:r>
              <a:rPr lang="fr-FR" sz="3200" dirty="0" smtClean="0"/>
              <a:t> =                 =                    =            = </a:t>
            </a:r>
            <a:r>
              <a:rPr lang="fr-FR" sz="3200" dirty="0" smtClean="0">
                <a:solidFill>
                  <a:srgbClr val="FF0000"/>
                </a:solidFill>
              </a:rPr>
              <a:t>5</a:t>
            </a:r>
          </a:p>
          <a:p>
            <a:pPr algn="l"/>
            <a:r>
              <a:rPr lang="fr-FR" sz="3200" dirty="0" smtClean="0"/>
              <a:t>                    9 – 3             6                6</a:t>
            </a:r>
            <a:endParaRPr lang="fr-FR" sz="3200" dirty="0" smtClean="0">
              <a:solidFill>
                <a:srgbClr val="FF0000"/>
              </a:solidFill>
            </a:endParaRPr>
          </a:p>
          <a:p>
            <a:pPr algn="l"/>
            <a:r>
              <a:rPr lang="fr-FR" sz="3200" dirty="0"/>
              <a:t>La suite </a:t>
            </a:r>
            <a:r>
              <a:rPr lang="fr-FR" sz="3200" dirty="0" smtClean="0"/>
              <a:t>est </a:t>
            </a:r>
            <a:r>
              <a:rPr lang="fr-FR" sz="3200" dirty="0"/>
              <a:t>définie sur </a:t>
            </a:r>
            <a:r>
              <a:rPr lang="fr-FR" sz="3200" dirty="0" smtClean="0"/>
              <a:t> N = { 0 ; 1 ; 2 ; … } donc le 1</a:t>
            </a:r>
            <a:r>
              <a:rPr lang="fr-FR" sz="3200" baseline="30000" dirty="0" smtClean="0"/>
              <a:t>er</a:t>
            </a:r>
            <a:r>
              <a:rPr lang="fr-FR" sz="3200" dirty="0" smtClean="0"/>
              <a:t> terme est …</a:t>
            </a:r>
            <a:endParaRPr lang="fr-FR" sz="3200" dirty="0"/>
          </a:p>
        </p:txBody>
      </p:sp>
      <p:cxnSp>
        <p:nvCxnSpPr>
          <p:cNvPr id="6" name="Connecteur droit 5"/>
          <p:cNvCxnSpPr/>
          <p:nvPr/>
        </p:nvCxnSpPr>
        <p:spPr>
          <a:xfrm flipH="1">
            <a:off x="1994774" y="4499810"/>
            <a:ext cx="1205626" cy="118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 flipV="1">
            <a:off x="3783469" y="4495583"/>
            <a:ext cx="1534489" cy="42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 flipV="1">
            <a:off x="5804774" y="4519646"/>
            <a:ext cx="884784" cy="42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7588154" y="2101756"/>
            <a:ext cx="0" cy="24565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4396847" y="5477186"/>
            <a:ext cx="1" cy="2498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805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18616"/>
            <a:ext cx="10515600" cy="6339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dirty="0" smtClean="0">
                <a:solidFill>
                  <a:srgbClr val="FF0000"/>
                </a:solidFill>
              </a:rPr>
              <a:t>Autre méthode : </a:t>
            </a:r>
            <a:r>
              <a:rPr lang="fr-FR" sz="3200" dirty="0" smtClean="0"/>
              <a:t>La suite </a:t>
            </a:r>
            <a:r>
              <a:rPr lang="fr-FR" sz="3200" b="1" dirty="0" smtClean="0">
                <a:solidFill>
                  <a:srgbClr val="FF0000"/>
                </a:solidFill>
              </a:rPr>
              <a:t>récurrente </a:t>
            </a:r>
            <a:r>
              <a:rPr lang="fr-FR" sz="3200" dirty="0" smtClean="0"/>
              <a:t>:</a:t>
            </a:r>
            <a:r>
              <a:rPr lang="fr-FR" sz="3200" dirty="0" smtClean="0">
                <a:solidFill>
                  <a:srgbClr val="FF0000"/>
                </a:solidFill>
              </a:rPr>
              <a:t> u</a:t>
            </a:r>
            <a:r>
              <a:rPr lang="fr-FR" sz="3200" baseline="-25000" dirty="0" smtClean="0">
                <a:solidFill>
                  <a:srgbClr val="FF0000"/>
                </a:solidFill>
              </a:rPr>
              <a:t>n+1</a:t>
            </a:r>
            <a:r>
              <a:rPr lang="fr-FR" sz="3200" baseline="-25000" dirty="0" smtClean="0">
                <a:solidFill>
                  <a:srgbClr val="C0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 + 2   </a:t>
            </a:r>
            <a:r>
              <a:rPr lang="fr-FR" sz="3200" dirty="0" smtClean="0"/>
              <a:t>et  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/>
              <a:t>0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1 </a:t>
            </a:r>
            <a:endParaRPr lang="fr-FR" sz="3200" dirty="0" smtClean="0"/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Menu RECUR </a:t>
            </a:r>
            <a:r>
              <a:rPr lang="fr-FR" sz="3200" dirty="0" smtClean="0"/>
              <a:t>: 					    à la place de  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/>
              <a:t>1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1 </a:t>
            </a:r>
            <a:endParaRPr lang="fr-FR" sz="3200" dirty="0" smtClean="0"/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   qui donnera les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</a:t>
            </a:r>
            <a:endParaRPr lang="fr-FR" sz="3200" baseline="-25000" dirty="0" smtClean="0"/>
          </a:p>
          <a:p>
            <a:pPr>
              <a:buNone/>
            </a:pPr>
            <a:r>
              <a:rPr lang="fr-FR" sz="3200" dirty="0" smtClean="0"/>
              <a:t>Pour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TYPE F2      </a:t>
            </a:r>
          </a:p>
          <a:p>
            <a:pPr>
              <a:buNone/>
            </a:pPr>
            <a:r>
              <a:rPr lang="fr-FR" sz="3200" dirty="0" smtClean="0"/>
              <a:t>		On tape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n+1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C00000"/>
                </a:solidFill>
              </a:rPr>
              <a:t>b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+ </a:t>
            </a:r>
            <a:r>
              <a:rPr lang="fr-FR" sz="3200" dirty="0" smtClean="0">
                <a:solidFill>
                  <a:srgbClr val="C00000"/>
                </a:solidFill>
              </a:rPr>
              <a:t>a</a:t>
            </a:r>
            <a:r>
              <a:rPr lang="fr-FR" sz="3200" baseline="-25000" dirty="0" smtClean="0">
                <a:solidFill>
                  <a:srgbClr val="C00000"/>
                </a:solidFill>
              </a:rPr>
              <a:t>n</a:t>
            </a:r>
            <a:r>
              <a:rPr lang="fr-FR" sz="3200" dirty="0" smtClean="0"/>
              <a:t> </a:t>
            </a:r>
            <a:r>
              <a:rPr lang="fr-FR" sz="3200" dirty="0" smtClean="0">
                <a:solidFill>
                  <a:srgbClr val="C00000"/>
                </a:solidFill>
              </a:rPr>
              <a:t>+ 2</a:t>
            </a:r>
          </a:p>
          <a:p>
            <a:pPr>
              <a:buNone/>
            </a:pPr>
            <a:r>
              <a:rPr lang="fr-FR" sz="3200" dirty="0" smtClean="0"/>
              <a:t>		  qui donnera les </a:t>
            </a:r>
            <a:r>
              <a:rPr lang="fr-FR" sz="3200" dirty="0" smtClean="0">
                <a:solidFill>
                  <a:srgbClr val="FF0000"/>
                </a:solidFill>
              </a:rPr>
              <a:t>S</a:t>
            </a:r>
            <a:r>
              <a:rPr lang="fr-FR" sz="3200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= u</a:t>
            </a:r>
            <a:r>
              <a:rPr lang="fr-FR" sz="3200" baseline="-25000" dirty="0" smtClean="0"/>
              <a:t>1 </a:t>
            </a:r>
            <a:r>
              <a:rPr lang="fr-FR" sz="3200" dirty="0" smtClean="0">
                <a:solidFill>
                  <a:srgbClr val="C00000"/>
                </a:solidFill>
              </a:rPr>
              <a:t>+</a:t>
            </a:r>
            <a:r>
              <a:rPr lang="fr-FR" sz="3200" dirty="0" smtClean="0"/>
              <a:t> u</a:t>
            </a:r>
            <a:r>
              <a:rPr lang="fr-FR" sz="3200" baseline="-25000" dirty="0" smtClean="0"/>
              <a:t>2 </a:t>
            </a:r>
            <a:r>
              <a:rPr lang="fr-FR" sz="3200" dirty="0" smtClean="0">
                <a:solidFill>
                  <a:srgbClr val="C00000"/>
                </a:solidFill>
              </a:rPr>
              <a:t>+</a:t>
            </a:r>
            <a:r>
              <a:rPr lang="fr-FR" sz="3200" dirty="0" smtClean="0"/>
              <a:t> … </a:t>
            </a:r>
            <a:r>
              <a:rPr lang="fr-FR" sz="3200" dirty="0" smtClean="0">
                <a:solidFill>
                  <a:srgbClr val="C00000"/>
                </a:solidFill>
              </a:rPr>
              <a:t>+</a:t>
            </a:r>
            <a:r>
              <a:rPr lang="fr-FR" sz="3200" dirty="0" smtClean="0"/>
              <a:t> u</a:t>
            </a:r>
            <a:r>
              <a:rPr lang="fr-FR" sz="3200" baseline="-25000" dirty="0" smtClean="0"/>
              <a:t>n  </a:t>
            </a:r>
            <a:r>
              <a:rPr lang="fr-FR" sz="3200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fr-FR" sz="3200" dirty="0" smtClean="0">
                <a:solidFill>
                  <a:srgbClr val="00B050"/>
                </a:solidFill>
              </a:rPr>
              <a:t>SET </a:t>
            </a:r>
            <a:r>
              <a:rPr lang="fr-FR" sz="3200" dirty="0" smtClean="0"/>
              <a:t>: Start </a:t>
            </a:r>
            <a:r>
              <a:rPr lang="fr-FR" sz="3200" dirty="0" smtClean="0">
                <a:solidFill>
                  <a:srgbClr val="00B050"/>
                </a:solidFill>
              </a:rPr>
              <a:t>0</a:t>
            </a:r>
            <a:r>
              <a:rPr lang="fr-FR" sz="3200" dirty="0" smtClean="0"/>
              <a:t> End </a:t>
            </a:r>
            <a:r>
              <a:rPr lang="fr-FR" sz="3200" dirty="0" smtClean="0">
                <a:solidFill>
                  <a:srgbClr val="00B050"/>
                </a:solidFill>
              </a:rPr>
              <a:t>49</a:t>
            </a:r>
            <a:r>
              <a:rPr lang="fr-FR" sz="3200" dirty="0" smtClean="0"/>
              <a:t> a</a:t>
            </a:r>
            <a:r>
              <a:rPr lang="fr-FR" sz="3200" baseline="-25000" dirty="0" smtClean="0"/>
              <a:t>0 </a:t>
            </a:r>
            <a:r>
              <a:rPr lang="fr-FR" sz="3200" dirty="0" smtClean="0">
                <a:solidFill>
                  <a:srgbClr val="00B050"/>
                </a:solidFill>
              </a:rPr>
              <a:t>1</a:t>
            </a:r>
            <a:r>
              <a:rPr lang="fr-FR" sz="3200" dirty="0" smtClean="0"/>
              <a:t> b</a:t>
            </a:r>
            <a:r>
              <a:rPr lang="fr-FR" sz="3200" baseline="-25000" dirty="0" smtClean="0"/>
              <a:t>0 </a:t>
            </a:r>
            <a:r>
              <a:rPr lang="fr-FR" sz="3200" dirty="0" smtClean="0">
                <a:solidFill>
                  <a:srgbClr val="00B050"/>
                </a:solidFill>
              </a:rPr>
              <a:t>1</a:t>
            </a:r>
            <a:r>
              <a:rPr lang="fr-FR" sz="3200" dirty="0" smtClean="0"/>
              <a:t> EXE EXIT</a:t>
            </a:r>
          </a:p>
          <a:p>
            <a:pPr>
              <a:buNone/>
            </a:pPr>
            <a:r>
              <a:rPr lang="fr-FR" sz="3200" dirty="0" smtClean="0"/>
              <a:t>					</a:t>
            </a:r>
            <a:r>
              <a:rPr lang="fr-FR" sz="3200" dirty="0" smtClean="0">
                <a:solidFill>
                  <a:srgbClr val="C00000"/>
                </a:solidFill>
              </a:rPr>
              <a:t> </a:t>
            </a:r>
            <a:r>
              <a:rPr lang="fr-FR" sz="3200" dirty="0" smtClean="0"/>
              <a:t>puis </a:t>
            </a:r>
            <a:r>
              <a:rPr lang="fr-FR" sz="3200" dirty="0" err="1" smtClean="0">
                <a:solidFill>
                  <a:srgbClr val="00B050"/>
                </a:solidFill>
              </a:rPr>
              <a:t>Tabl</a:t>
            </a:r>
            <a:r>
              <a:rPr lang="fr-FR" sz="3200" dirty="0" smtClean="0">
                <a:solidFill>
                  <a:srgbClr val="00B050"/>
                </a:solidFill>
              </a:rPr>
              <a:t> </a:t>
            </a:r>
            <a:r>
              <a:rPr lang="fr-FR" sz="3200" dirty="0" smtClean="0"/>
              <a:t>:    On lit :</a:t>
            </a:r>
          </a:p>
          <a:p>
            <a:pPr>
              <a:buNone/>
            </a:pPr>
            <a:r>
              <a:rPr lang="fr-FR" sz="3200" dirty="0" smtClean="0"/>
              <a:t>Réponse :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>
                <a:solidFill>
                  <a:srgbClr val="FF0000"/>
                </a:solidFill>
              </a:rPr>
              <a:t>Somme des 50 premiers nb impairs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1 </a:t>
            </a:r>
            <a:r>
              <a:rPr lang="fr-FR" sz="3200" dirty="0" smtClean="0"/>
              <a:t>+ 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2 </a:t>
            </a:r>
            <a:r>
              <a:rPr lang="fr-FR" sz="3200" dirty="0" smtClean="0"/>
              <a:t>+ … + 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50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2500</a:t>
            </a:r>
            <a:endParaRPr lang="fr-F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915697" y="2037241"/>
          <a:ext cx="327525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750"/>
                <a:gridCol w="1091750"/>
                <a:gridCol w="1091750"/>
              </a:tblGrid>
              <a:tr h="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n+1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fr-FR" sz="32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0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5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48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97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2401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49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99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dirty="0" smtClean="0"/>
                        <a:t>2500</a:t>
                      </a:r>
                      <a:endParaRPr lang="fr-FR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lèche droite 6"/>
          <p:cNvSpPr/>
          <p:nvPr/>
        </p:nvSpPr>
        <p:spPr>
          <a:xfrm rot="16200000">
            <a:off x="2523588" y="5621631"/>
            <a:ext cx="458017" cy="22687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 rot="16200000">
            <a:off x="3644980" y="5610258"/>
            <a:ext cx="458017" cy="22687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 rot="16200000">
            <a:off x="4220461" y="5667124"/>
            <a:ext cx="458017" cy="22687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 rot="16200000">
            <a:off x="4932420" y="5614807"/>
            <a:ext cx="458017" cy="22687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droite 10"/>
          <p:cNvSpPr/>
          <p:nvPr/>
        </p:nvSpPr>
        <p:spPr>
          <a:xfrm rot="16200000" flipH="1">
            <a:off x="10031108" y="327547"/>
            <a:ext cx="518614" cy="24566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 rot="16200000">
            <a:off x="10120844" y="1604639"/>
            <a:ext cx="353379" cy="28600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Exercice </a:t>
            </a:r>
            <a:r>
              <a:rPr lang="fr-FR" b="1" dirty="0" smtClean="0">
                <a:solidFill>
                  <a:srgbClr val="FF0000"/>
                </a:solidFill>
              </a:rPr>
              <a:t>3 ter</a:t>
            </a:r>
            <a:r>
              <a:rPr lang="fr-FR" b="1" dirty="0" smtClean="0">
                <a:solidFill>
                  <a:srgbClr val="00B050"/>
                </a:solidFill>
              </a:rPr>
              <a:t>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en utilisant une suite et une calculatrice </a:t>
            </a:r>
            <a:r>
              <a:rPr lang="fr-FR" dirty="0" smtClean="0"/>
              <a:t>: </a:t>
            </a:r>
          </a:p>
          <a:p>
            <a:pPr marL="0" indent="0">
              <a:buNone/>
            </a:pPr>
            <a:r>
              <a:rPr lang="fr-FR" dirty="0" smtClean="0"/>
              <a:t>Le plus grand château de cartes construit avec 2000 cartes comporte combien d’étages ?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3169299" y="3292508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3656047" y="3255955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4032382" y="4090688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3150637" y="4098909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2668555" y="4098909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3572070" y="4163794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2258398" y="4939134"/>
            <a:ext cx="37905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3135086" y="495666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4013330" y="4982093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2705878" y="4866028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585288" y="492189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4456924" y="4982093"/>
            <a:ext cx="311019" cy="67436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3264160" y="4092349"/>
            <a:ext cx="642256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>
            <a:off x="2810070" y="4853580"/>
            <a:ext cx="642256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3692202" y="4877013"/>
            <a:ext cx="642256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1217841" y="5862289"/>
            <a:ext cx="4686687" cy="0"/>
          </a:xfrm>
          <a:prstGeom prst="line">
            <a:avLst/>
          </a:prstGeom>
          <a:ln w="3175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4663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3991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Exercice </a:t>
            </a:r>
            <a:r>
              <a:rPr lang="fr-FR" b="1" dirty="0" smtClean="0">
                <a:solidFill>
                  <a:srgbClr val="FF0000"/>
                </a:solidFill>
              </a:rPr>
              <a:t>3 ter</a:t>
            </a:r>
            <a:r>
              <a:rPr lang="fr-FR" b="1" dirty="0" smtClean="0">
                <a:solidFill>
                  <a:srgbClr val="00B050"/>
                </a:solidFill>
              </a:rPr>
              <a:t>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05219"/>
            <a:ext cx="11104984" cy="6052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Soit la suite </a:t>
            </a:r>
            <a:r>
              <a:rPr lang="fr-FR" sz="3200" dirty="0" smtClean="0">
                <a:solidFill>
                  <a:srgbClr val="FF0000"/>
                </a:solidFill>
              </a:rPr>
              <a:t>(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) </a:t>
            </a:r>
            <a:r>
              <a:rPr lang="fr-FR" sz="3200" dirty="0" smtClean="0"/>
              <a:t>définie sur  N* </a:t>
            </a:r>
          </a:p>
          <a:p>
            <a:pPr marL="0" indent="0">
              <a:buNone/>
            </a:pPr>
            <a:r>
              <a:rPr lang="fr-FR" sz="3200" dirty="0" smtClean="0"/>
              <a:t>	  par    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dirty="0" smtClean="0"/>
              <a:t>= n</a:t>
            </a:r>
            <a:r>
              <a:rPr lang="fr-FR" sz="3200" baseline="30000" dirty="0" smtClean="0"/>
              <a:t>b</a:t>
            </a:r>
            <a:r>
              <a:rPr lang="fr-FR" sz="3200" dirty="0" smtClean="0"/>
              <a:t> de cartes de la n</a:t>
            </a:r>
            <a:r>
              <a:rPr lang="fr-FR" sz="3200" baseline="30000" dirty="0" smtClean="0"/>
              <a:t>ième</a:t>
            </a:r>
            <a:r>
              <a:rPr lang="fr-FR" sz="3200" dirty="0" smtClean="0"/>
              <a:t> couche </a:t>
            </a:r>
          </a:p>
          <a:p>
            <a:pPr marL="0" indent="0">
              <a:buNone/>
            </a:pPr>
            <a:r>
              <a:rPr lang="fr-FR" sz="3200" dirty="0" smtClean="0"/>
              <a:t>			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 </a:t>
            </a:r>
            <a:r>
              <a:rPr lang="fr-FR" sz="3200" dirty="0" smtClean="0"/>
              <a:t>= 3 	</a:t>
            </a:r>
            <a:r>
              <a:rPr lang="fr-FR" sz="3200" dirty="0" smtClean="0">
                <a:solidFill>
                  <a:srgbClr val="00B050"/>
                </a:solidFill>
              </a:rPr>
              <a:t>u</a:t>
            </a:r>
            <a:r>
              <a:rPr lang="fr-FR" sz="3200" baseline="-25000" dirty="0" smtClean="0">
                <a:solidFill>
                  <a:srgbClr val="00B050"/>
                </a:solidFill>
              </a:rPr>
              <a:t>2</a:t>
            </a:r>
            <a:r>
              <a:rPr lang="fr-FR" sz="3200" baseline="-250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= 6 	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3 </a:t>
            </a:r>
            <a:r>
              <a:rPr lang="fr-FR" sz="3200" dirty="0" smtClean="0"/>
              <a:t>= 6         </a:t>
            </a:r>
            <a:r>
              <a:rPr lang="fr-FR" sz="3200" dirty="0" smtClean="0">
                <a:solidFill>
                  <a:srgbClr val="0070C0"/>
                </a:solidFill>
              </a:rPr>
              <a:t> </a:t>
            </a:r>
            <a:r>
              <a:rPr lang="fr-FR" sz="3200" dirty="0" err="1" smtClean="0"/>
              <a:t>etc</a:t>
            </a:r>
            <a:r>
              <a:rPr lang="fr-FR" sz="3200" dirty="0" smtClean="0"/>
              <a:t>… </a:t>
            </a:r>
          </a:p>
          <a:p>
            <a:pPr marL="0" indent="0">
              <a:buNone/>
            </a:pPr>
            <a:r>
              <a:rPr lang="fr-FR" sz="3200" dirty="0" smtClean="0"/>
              <a:t>			La suite suit-elle un ordre logique ?</a:t>
            </a:r>
          </a:p>
          <a:p>
            <a:pPr marL="0" indent="0">
              <a:buNone/>
            </a:pPr>
            <a:r>
              <a:rPr lang="fr-FR" sz="3200" dirty="0" smtClean="0"/>
              <a:t>			A-t-on une relation de </a:t>
            </a:r>
            <a:r>
              <a:rPr lang="fr-FR" sz="3200" dirty="0" smtClean="0">
                <a:solidFill>
                  <a:srgbClr val="00B050"/>
                </a:solidFill>
              </a:rPr>
              <a:t>récurrence</a:t>
            </a:r>
            <a:r>
              <a:rPr lang="fr-FR" sz="3200" dirty="0" smtClean="0"/>
              <a:t> ? </a:t>
            </a:r>
            <a:r>
              <a:rPr lang="fr-FR" sz="3200" dirty="0" smtClean="0">
                <a:solidFill>
                  <a:srgbClr val="00B050"/>
                </a:solidFill>
              </a:rPr>
              <a:t>explicite</a:t>
            </a:r>
            <a:r>
              <a:rPr lang="fr-FR" sz="3200" dirty="0" smtClean="0"/>
              <a:t> ?</a:t>
            </a:r>
          </a:p>
          <a:p>
            <a:pPr marL="0" indent="0">
              <a:buNone/>
            </a:pPr>
            <a:r>
              <a:rPr lang="fr-FR" sz="3200" dirty="0" smtClean="0"/>
              <a:t>				</a:t>
            </a:r>
            <a:r>
              <a:rPr lang="fr-FR" dirty="0" smtClean="0"/>
              <a:t> </a:t>
            </a:r>
            <a:r>
              <a:rPr lang="fr-FR" sz="3200" dirty="0" smtClean="0"/>
              <a:t>… ?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1681667" y="2337148"/>
            <a:ext cx="391886" cy="69979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149363" y="2311548"/>
            <a:ext cx="376335" cy="77290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544750" y="3135328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663005" y="3143549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1180923" y="3143549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2084438" y="3208434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770766" y="3983774"/>
            <a:ext cx="37905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1647454" y="400130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2525698" y="4026733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218246" y="3910668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097656" y="396653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2969292" y="4026733"/>
            <a:ext cx="311019" cy="67436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1776528" y="3136989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>
            <a:off x="1322438" y="3898220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2204570" y="3921653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 flipV="1">
            <a:off x="382128" y="4913177"/>
            <a:ext cx="3316406" cy="13648"/>
          </a:xfrm>
          <a:prstGeom prst="line">
            <a:avLst/>
          </a:prstGeom>
          <a:ln w="3175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5540523" y="928048"/>
            <a:ext cx="469" cy="25696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00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3991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Exercice </a:t>
            </a:r>
            <a:r>
              <a:rPr lang="fr-FR" b="1" dirty="0" smtClean="0">
                <a:solidFill>
                  <a:srgbClr val="FF0000"/>
                </a:solidFill>
              </a:rPr>
              <a:t>3 ter</a:t>
            </a:r>
            <a:r>
              <a:rPr lang="fr-FR" b="1" dirty="0" smtClean="0">
                <a:solidFill>
                  <a:srgbClr val="00B050"/>
                </a:solidFill>
              </a:rPr>
              <a:t>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05219"/>
            <a:ext cx="11104984" cy="6052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Soit la suite </a:t>
            </a:r>
            <a:r>
              <a:rPr lang="fr-FR" sz="3200" dirty="0" smtClean="0">
                <a:solidFill>
                  <a:srgbClr val="FF0000"/>
                </a:solidFill>
              </a:rPr>
              <a:t>(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) </a:t>
            </a:r>
            <a:r>
              <a:rPr lang="fr-FR" sz="3200" dirty="0" smtClean="0"/>
              <a:t>définie sur  N* </a:t>
            </a:r>
          </a:p>
          <a:p>
            <a:pPr marL="0" indent="0">
              <a:buNone/>
            </a:pPr>
            <a:r>
              <a:rPr lang="fr-FR" sz="3200" dirty="0" smtClean="0"/>
              <a:t>	  par    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dirty="0" smtClean="0"/>
              <a:t>= n</a:t>
            </a:r>
            <a:r>
              <a:rPr lang="fr-FR" sz="3200" baseline="30000" dirty="0" smtClean="0"/>
              <a:t>b</a:t>
            </a:r>
            <a:r>
              <a:rPr lang="fr-FR" sz="3200" dirty="0" smtClean="0"/>
              <a:t> de cartes de la n</a:t>
            </a:r>
            <a:r>
              <a:rPr lang="fr-FR" sz="3200" baseline="30000" dirty="0" smtClean="0"/>
              <a:t>ième</a:t>
            </a:r>
            <a:r>
              <a:rPr lang="fr-FR" sz="3200" dirty="0" smtClean="0"/>
              <a:t> couche </a:t>
            </a:r>
          </a:p>
          <a:p>
            <a:pPr marL="0" indent="0">
              <a:buNone/>
            </a:pPr>
            <a:r>
              <a:rPr lang="fr-FR" sz="3200" dirty="0" smtClean="0"/>
              <a:t>			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 </a:t>
            </a:r>
            <a:r>
              <a:rPr lang="fr-FR" sz="3200" dirty="0" smtClean="0"/>
              <a:t>= 3 	</a:t>
            </a:r>
            <a:r>
              <a:rPr lang="fr-FR" sz="3200" dirty="0" smtClean="0">
                <a:solidFill>
                  <a:srgbClr val="00B050"/>
                </a:solidFill>
              </a:rPr>
              <a:t>u</a:t>
            </a:r>
            <a:r>
              <a:rPr lang="fr-FR" sz="3200" baseline="-25000" dirty="0" smtClean="0">
                <a:solidFill>
                  <a:srgbClr val="00B050"/>
                </a:solidFill>
              </a:rPr>
              <a:t>2</a:t>
            </a:r>
            <a:r>
              <a:rPr lang="fr-FR" sz="3200" baseline="-250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= 6 	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3 </a:t>
            </a:r>
            <a:r>
              <a:rPr lang="fr-FR" sz="3200" dirty="0" smtClean="0"/>
              <a:t>= 6         </a:t>
            </a:r>
            <a:r>
              <a:rPr lang="fr-FR" sz="3200" dirty="0" smtClean="0">
                <a:solidFill>
                  <a:srgbClr val="0070C0"/>
                </a:solidFill>
              </a:rPr>
              <a:t> </a:t>
            </a:r>
            <a:r>
              <a:rPr lang="fr-FR" sz="3200" dirty="0" err="1" smtClean="0"/>
              <a:t>etc</a:t>
            </a:r>
            <a:r>
              <a:rPr lang="fr-FR" sz="3200" dirty="0" smtClean="0"/>
              <a:t>… </a:t>
            </a:r>
          </a:p>
          <a:p>
            <a:pPr marL="0" indent="0">
              <a:buNone/>
            </a:pPr>
            <a:r>
              <a:rPr lang="fr-FR" sz="3200" dirty="0" smtClean="0"/>
              <a:t>			La suite suit-elle un ordre logique ?</a:t>
            </a:r>
          </a:p>
          <a:p>
            <a:pPr marL="0" indent="0">
              <a:buNone/>
            </a:pPr>
            <a:r>
              <a:rPr lang="fr-FR" sz="3200" dirty="0" smtClean="0"/>
              <a:t>			A-t-on une relation de </a:t>
            </a:r>
            <a:r>
              <a:rPr lang="fr-FR" sz="3200" dirty="0" smtClean="0">
                <a:solidFill>
                  <a:srgbClr val="00B050"/>
                </a:solidFill>
              </a:rPr>
              <a:t>récurrence</a:t>
            </a:r>
            <a:r>
              <a:rPr lang="fr-FR" sz="3200" dirty="0" smtClean="0"/>
              <a:t> ? </a:t>
            </a:r>
            <a:r>
              <a:rPr lang="fr-FR" sz="3200" dirty="0" smtClean="0">
                <a:solidFill>
                  <a:srgbClr val="00B050"/>
                </a:solidFill>
              </a:rPr>
              <a:t>explicite</a:t>
            </a:r>
            <a:r>
              <a:rPr lang="fr-FR" sz="3200" dirty="0" smtClean="0"/>
              <a:t> ?</a:t>
            </a:r>
          </a:p>
          <a:p>
            <a:pPr marL="0" indent="0">
              <a:buNone/>
            </a:pPr>
            <a:r>
              <a:rPr lang="fr-FR" sz="3200" dirty="0" smtClean="0"/>
              <a:t>				3 → 6 → 6 	s’il y a 3 couches	</a:t>
            </a:r>
          </a:p>
          <a:p>
            <a:pPr marL="0" indent="0">
              <a:buNone/>
            </a:pPr>
            <a:r>
              <a:rPr lang="fr-FR" sz="3200" dirty="0" smtClean="0"/>
              <a:t>				 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1681667" y="2337148"/>
            <a:ext cx="391886" cy="69979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149363" y="2311548"/>
            <a:ext cx="376335" cy="77290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544750" y="3135328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663005" y="3143549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1180923" y="3143549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2084438" y="3208434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770766" y="3983774"/>
            <a:ext cx="37905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1647454" y="400130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2525698" y="4026733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218246" y="3910668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097656" y="396653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2969292" y="4026733"/>
            <a:ext cx="311019" cy="67436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1776528" y="3136989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>
            <a:off x="1322438" y="3898220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2204570" y="3921653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 flipV="1">
            <a:off x="382128" y="4913177"/>
            <a:ext cx="3316406" cy="13648"/>
          </a:xfrm>
          <a:prstGeom prst="line">
            <a:avLst/>
          </a:prstGeom>
          <a:ln w="3175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5540523" y="928048"/>
            <a:ext cx="469" cy="25696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00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3991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Exercice </a:t>
            </a:r>
            <a:r>
              <a:rPr lang="fr-FR" b="1" dirty="0" smtClean="0">
                <a:solidFill>
                  <a:srgbClr val="FF0000"/>
                </a:solidFill>
              </a:rPr>
              <a:t>3 ter</a:t>
            </a:r>
            <a:r>
              <a:rPr lang="fr-FR" b="1" dirty="0" smtClean="0">
                <a:solidFill>
                  <a:srgbClr val="00B050"/>
                </a:solidFill>
              </a:rPr>
              <a:t>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05219"/>
            <a:ext cx="11104984" cy="6052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Soit la suite </a:t>
            </a:r>
            <a:r>
              <a:rPr lang="fr-FR" sz="3200" dirty="0" smtClean="0">
                <a:solidFill>
                  <a:srgbClr val="FF0000"/>
                </a:solidFill>
              </a:rPr>
              <a:t>(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) </a:t>
            </a:r>
            <a:r>
              <a:rPr lang="fr-FR" sz="3200" dirty="0" smtClean="0"/>
              <a:t>définie sur  N* </a:t>
            </a:r>
          </a:p>
          <a:p>
            <a:pPr marL="0" indent="0">
              <a:buNone/>
            </a:pPr>
            <a:r>
              <a:rPr lang="fr-FR" sz="3200" dirty="0" smtClean="0"/>
              <a:t>	  par    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dirty="0" smtClean="0"/>
              <a:t>= n</a:t>
            </a:r>
            <a:r>
              <a:rPr lang="fr-FR" sz="3200" baseline="30000" dirty="0" smtClean="0"/>
              <a:t>b</a:t>
            </a:r>
            <a:r>
              <a:rPr lang="fr-FR" sz="3200" dirty="0" smtClean="0"/>
              <a:t> de cartes de la n</a:t>
            </a:r>
            <a:r>
              <a:rPr lang="fr-FR" sz="3200" baseline="30000" dirty="0" smtClean="0"/>
              <a:t>ième</a:t>
            </a:r>
            <a:r>
              <a:rPr lang="fr-FR" sz="3200" dirty="0" smtClean="0"/>
              <a:t> couche </a:t>
            </a:r>
          </a:p>
          <a:p>
            <a:pPr marL="0" indent="0">
              <a:buNone/>
            </a:pPr>
            <a:r>
              <a:rPr lang="fr-FR" sz="3200" dirty="0" smtClean="0"/>
              <a:t>			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 </a:t>
            </a:r>
            <a:r>
              <a:rPr lang="fr-FR" sz="3200" dirty="0" smtClean="0"/>
              <a:t>= 3 	</a:t>
            </a:r>
            <a:r>
              <a:rPr lang="fr-FR" sz="3200" dirty="0" smtClean="0">
                <a:solidFill>
                  <a:srgbClr val="00B050"/>
                </a:solidFill>
              </a:rPr>
              <a:t>u</a:t>
            </a:r>
            <a:r>
              <a:rPr lang="fr-FR" sz="3200" baseline="-25000" dirty="0" smtClean="0">
                <a:solidFill>
                  <a:srgbClr val="00B050"/>
                </a:solidFill>
              </a:rPr>
              <a:t>2</a:t>
            </a:r>
            <a:r>
              <a:rPr lang="fr-FR" sz="3200" baseline="-250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= 6 	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3 </a:t>
            </a:r>
            <a:r>
              <a:rPr lang="fr-FR" sz="3200" dirty="0" smtClean="0"/>
              <a:t>= 9         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4 </a:t>
            </a:r>
            <a:r>
              <a:rPr lang="fr-FR" sz="3200" dirty="0" smtClean="0"/>
              <a:t>= 9     </a:t>
            </a:r>
            <a:r>
              <a:rPr lang="fr-FR" sz="3200" dirty="0" err="1" smtClean="0"/>
              <a:t>etc</a:t>
            </a:r>
            <a:r>
              <a:rPr lang="fr-FR" sz="3200" dirty="0" smtClean="0"/>
              <a:t>… </a:t>
            </a:r>
          </a:p>
          <a:p>
            <a:pPr marL="0" indent="0">
              <a:buNone/>
            </a:pPr>
            <a:r>
              <a:rPr lang="fr-FR" sz="3200" dirty="0" smtClean="0"/>
              <a:t>			La suite suit-elle un ordre logique ?</a:t>
            </a:r>
          </a:p>
          <a:p>
            <a:pPr marL="0" indent="0">
              <a:buNone/>
            </a:pPr>
            <a:r>
              <a:rPr lang="fr-FR" sz="3200" dirty="0" smtClean="0"/>
              <a:t>			A-t-on une relation de </a:t>
            </a:r>
            <a:r>
              <a:rPr lang="fr-FR" sz="3200" dirty="0" smtClean="0">
                <a:solidFill>
                  <a:srgbClr val="00B050"/>
                </a:solidFill>
              </a:rPr>
              <a:t>récurrence</a:t>
            </a:r>
            <a:r>
              <a:rPr lang="fr-FR" sz="3200" dirty="0" smtClean="0"/>
              <a:t> ? </a:t>
            </a:r>
            <a:r>
              <a:rPr lang="fr-FR" sz="3200" dirty="0" smtClean="0">
                <a:solidFill>
                  <a:srgbClr val="00B050"/>
                </a:solidFill>
              </a:rPr>
              <a:t>explicite</a:t>
            </a:r>
            <a:r>
              <a:rPr lang="fr-FR" sz="3200" dirty="0" smtClean="0"/>
              <a:t> ?</a:t>
            </a:r>
          </a:p>
          <a:p>
            <a:pPr marL="0" indent="0">
              <a:buNone/>
            </a:pPr>
            <a:r>
              <a:rPr lang="fr-FR" sz="3200" dirty="0" smtClean="0"/>
              <a:t>				3 → 6 → 6 	s’il y a 3 couches	</a:t>
            </a:r>
          </a:p>
          <a:p>
            <a:pPr marL="0" indent="0">
              <a:buNone/>
            </a:pPr>
            <a:r>
              <a:rPr lang="fr-FR" sz="3200" dirty="0" smtClean="0"/>
              <a:t>				3 → 6 → 9 → 9 	s’il y a 4 couches</a:t>
            </a:r>
          </a:p>
          <a:p>
            <a:pPr marL="0" indent="0">
              <a:buNone/>
            </a:pPr>
            <a:r>
              <a:rPr lang="fr-FR" dirty="0" smtClean="0"/>
              <a:t>				 </a:t>
            </a:r>
            <a:r>
              <a:rPr lang="fr-FR" sz="3200" dirty="0" smtClean="0"/>
              <a:t>... ?</a:t>
            </a:r>
            <a:endParaRPr lang="fr-FR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1681667" y="2337148"/>
            <a:ext cx="391886" cy="69979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149363" y="2311548"/>
            <a:ext cx="376335" cy="77290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544750" y="3135328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663005" y="3143549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1180923" y="3143549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2084438" y="3208434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1227966" y="4819796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1647454" y="400130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2525698" y="4026733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675446" y="4746690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097656" y="396653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2969292" y="4026733"/>
            <a:ext cx="311019" cy="67436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1776528" y="3136989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>
            <a:off x="1322438" y="3898220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2204570" y="3921653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0" y="5747657"/>
            <a:ext cx="4114802" cy="0"/>
          </a:xfrm>
          <a:prstGeom prst="line">
            <a:avLst/>
          </a:prstGeom>
          <a:ln w="3175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èche droite 20"/>
          <p:cNvSpPr/>
          <p:nvPr/>
        </p:nvSpPr>
        <p:spPr>
          <a:xfrm>
            <a:off x="3807725" y="4817657"/>
            <a:ext cx="682388" cy="3684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 flipH="1">
            <a:off x="5540523" y="928048"/>
            <a:ext cx="469" cy="25696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573383" y="4702628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754777" y="4693919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754826" y="397082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1205028" y="393605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862149" y="4663439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H="1">
            <a:off x="2033508" y="4828505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2480988" y="4755399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H="1">
            <a:off x="2799862" y="4837214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3247342" y="4764108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352753" y="4806734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800233" y="4733628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00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3991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Exercice </a:t>
            </a:r>
            <a:r>
              <a:rPr lang="fr-FR" b="1" dirty="0" smtClean="0">
                <a:solidFill>
                  <a:srgbClr val="FF0000"/>
                </a:solidFill>
              </a:rPr>
              <a:t>3 ter</a:t>
            </a:r>
            <a:r>
              <a:rPr lang="fr-FR" b="1" dirty="0" smtClean="0">
                <a:solidFill>
                  <a:srgbClr val="00B050"/>
                </a:solidFill>
              </a:rPr>
              <a:t>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05219"/>
            <a:ext cx="11104984" cy="6052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Soit la suite </a:t>
            </a:r>
            <a:r>
              <a:rPr lang="fr-FR" sz="3200" dirty="0" smtClean="0">
                <a:solidFill>
                  <a:srgbClr val="FF0000"/>
                </a:solidFill>
              </a:rPr>
              <a:t>(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) </a:t>
            </a:r>
            <a:r>
              <a:rPr lang="fr-FR" sz="3200" dirty="0" smtClean="0"/>
              <a:t>définie sur  N* </a:t>
            </a:r>
          </a:p>
          <a:p>
            <a:pPr marL="0" indent="0">
              <a:buNone/>
            </a:pPr>
            <a:r>
              <a:rPr lang="fr-FR" sz="3200" dirty="0" smtClean="0"/>
              <a:t>	  par    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dirty="0" smtClean="0"/>
              <a:t>= n</a:t>
            </a:r>
            <a:r>
              <a:rPr lang="fr-FR" sz="3200" baseline="30000" dirty="0" smtClean="0"/>
              <a:t>b</a:t>
            </a:r>
            <a:r>
              <a:rPr lang="fr-FR" sz="3200" dirty="0" smtClean="0"/>
              <a:t> de cartes de la n</a:t>
            </a:r>
            <a:r>
              <a:rPr lang="fr-FR" sz="3200" baseline="30000" dirty="0" smtClean="0"/>
              <a:t>ième</a:t>
            </a:r>
            <a:r>
              <a:rPr lang="fr-FR" sz="3200" dirty="0" smtClean="0"/>
              <a:t> couche 	</a:t>
            </a:r>
          </a:p>
          <a:p>
            <a:pPr marL="0" indent="0">
              <a:buNone/>
            </a:pPr>
            <a:r>
              <a:rPr lang="fr-FR" sz="3200" dirty="0" smtClean="0"/>
              <a:t>			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 </a:t>
            </a:r>
            <a:r>
              <a:rPr lang="fr-FR" sz="3200" dirty="0" smtClean="0"/>
              <a:t>= 3 	</a:t>
            </a:r>
            <a:r>
              <a:rPr lang="fr-FR" sz="3200" dirty="0" smtClean="0">
                <a:solidFill>
                  <a:srgbClr val="00B050"/>
                </a:solidFill>
              </a:rPr>
              <a:t>u</a:t>
            </a:r>
            <a:r>
              <a:rPr lang="fr-FR" sz="3200" baseline="-25000" dirty="0" smtClean="0">
                <a:solidFill>
                  <a:srgbClr val="00B050"/>
                </a:solidFill>
              </a:rPr>
              <a:t>2</a:t>
            </a:r>
            <a:r>
              <a:rPr lang="fr-FR" sz="3200" baseline="-25000" dirty="0" smtClean="0">
                <a:solidFill>
                  <a:srgbClr val="FF0000"/>
                </a:solidFill>
              </a:rPr>
              <a:t> </a:t>
            </a:r>
            <a:r>
              <a:rPr lang="fr-FR" sz="3200" dirty="0"/>
              <a:t>= </a:t>
            </a:r>
            <a:r>
              <a:rPr lang="fr-FR" sz="3200" dirty="0" smtClean="0"/>
              <a:t>6 	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3 </a:t>
            </a:r>
            <a:r>
              <a:rPr lang="fr-FR" sz="3200" dirty="0" smtClean="0"/>
              <a:t>= 9         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4 </a:t>
            </a:r>
            <a:r>
              <a:rPr lang="fr-FR" sz="3200" dirty="0" smtClean="0"/>
              <a:t>= 9     </a:t>
            </a:r>
            <a:r>
              <a:rPr lang="fr-FR" sz="3200" dirty="0" err="1" smtClean="0"/>
              <a:t>etc</a:t>
            </a:r>
            <a:r>
              <a:rPr lang="fr-FR" sz="3200" dirty="0" smtClean="0"/>
              <a:t>… </a:t>
            </a:r>
            <a:endParaRPr lang="fr-FR" sz="3200" dirty="0"/>
          </a:p>
          <a:p>
            <a:pPr marL="0" indent="0">
              <a:buNone/>
            </a:pPr>
            <a:r>
              <a:rPr lang="fr-FR" sz="3200" dirty="0" smtClean="0"/>
              <a:t>			La suite suit-elle un ordre logique ?</a:t>
            </a:r>
          </a:p>
          <a:p>
            <a:pPr marL="0" indent="0">
              <a:buNone/>
            </a:pPr>
            <a:r>
              <a:rPr lang="fr-FR" sz="3200" dirty="0" smtClean="0"/>
              <a:t>			A-t-on une relation de </a:t>
            </a:r>
            <a:r>
              <a:rPr lang="fr-FR" sz="3200" dirty="0" smtClean="0">
                <a:solidFill>
                  <a:srgbClr val="00B050"/>
                </a:solidFill>
              </a:rPr>
              <a:t>récurrence</a:t>
            </a:r>
            <a:r>
              <a:rPr lang="fr-FR" sz="3200" dirty="0" smtClean="0"/>
              <a:t> ? </a:t>
            </a:r>
            <a:r>
              <a:rPr lang="fr-FR" sz="3200" dirty="0" smtClean="0">
                <a:solidFill>
                  <a:srgbClr val="00B050"/>
                </a:solidFill>
              </a:rPr>
              <a:t>explicite</a:t>
            </a:r>
            <a:r>
              <a:rPr lang="fr-FR" sz="3200" dirty="0" smtClean="0"/>
              <a:t> ?</a:t>
            </a:r>
          </a:p>
          <a:p>
            <a:pPr marL="0" indent="0">
              <a:buNone/>
            </a:pPr>
            <a:r>
              <a:rPr lang="fr-FR" sz="3200" dirty="0" smtClean="0"/>
              <a:t>				3 → 6 → 6 	s’il y a 3 couches	</a:t>
            </a:r>
          </a:p>
          <a:p>
            <a:pPr marL="0" indent="0">
              <a:buNone/>
            </a:pPr>
            <a:r>
              <a:rPr lang="fr-FR" sz="3200" dirty="0" smtClean="0"/>
              <a:t>				3 → 6 → 9 → 9 	s’il y a 4 couches</a:t>
            </a:r>
          </a:p>
          <a:p>
            <a:pPr marL="0" indent="0">
              <a:buNone/>
            </a:pPr>
            <a:r>
              <a:rPr lang="fr-FR" dirty="0" smtClean="0"/>
              <a:t>				 </a:t>
            </a:r>
            <a:r>
              <a:rPr lang="fr-FR" sz="3200" dirty="0" smtClean="0"/>
              <a:t>Non, à cause de la dernière couche </a:t>
            </a:r>
          </a:p>
          <a:p>
            <a:pPr marL="0" indent="0">
              <a:buNone/>
            </a:pPr>
            <a:r>
              <a:rPr lang="fr-FR" sz="3200" dirty="0" smtClean="0"/>
              <a:t>					où il n’y a pas de cartes horizontales.</a:t>
            </a:r>
            <a:endParaRPr lang="fr-FR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sz="3200" dirty="0" smtClean="0"/>
              <a:t>S’il y avait </a:t>
            </a:r>
            <a:r>
              <a:rPr lang="fr-FR" sz="3200" dirty="0" smtClean="0">
                <a:solidFill>
                  <a:srgbClr val="FF0000"/>
                </a:solidFill>
              </a:rPr>
              <a:t>ces cartes horizontales </a:t>
            </a:r>
            <a:r>
              <a:rPr lang="fr-FR" sz="3200" dirty="0" smtClean="0"/>
              <a:t>on aurait les </a:t>
            </a:r>
            <a:r>
              <a:rPr lang="fr-FR" sz="3200" dirty="0" smtClean="0">
                <a:solidFill>
                  <a:srgbClr val="00B050"/>
                </a:solidFill>
              </a:rPr>
              <a:t>relations</a:t>
            </a:r>
            <a:r>
              <a:rPr lang="fr-FR" sz="3200" dirty="0" smtClean="0"/>
              <a:t> … </a:t>
            </a:r>
            <a:endParaRPr lang="fr-FR" sz="3200" dirty="0"/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1681667" y="2337148"/>
            <a:ext cx="391886" cy="69979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149363" y="2311548"/>
            <a:ext cx="376335" cy="77290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544750" y="3135328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663005" y="3143549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1180923" y="3143549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2084438" y="3208434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1227966" y="4819796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1647454" y="400130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2525698" y="4026733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675446" y="4746690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097656" y="396653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2969292" y="4026733"/>
            <a:ext cx="311019" cy="67436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1776528" y="3136989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>
            <a:off x="1322438" y="3898220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2204570" y="3921653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0" y="5747657"/>
            <a:ext cx="4114802" cy="0"/>
          </a:xfrm>
          <a:prstGeom prst="line">
            <a:avLst/>
          </a:prstGeom>
          <a:ln w="3175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èche droite 20"/>
          <p:cNvSpPr/>
          <p:nvPr/>
        </p:nvSpPr>
        <p:spPr>
          <a:xfrm>
            <a:off x="3807725" y="4817657"/>
            <a:ext cx="682388" cy="3684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 flipH="1">
            <a:off x="5540523" y="928048"/>
            <a:ext cx="469" cy="25696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573383" y="4702628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754777" y="4693919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754826" y="397082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1205028" y="393605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862149" y="4663439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H="1">
            <a:off x="2033508" y="4828505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2480988" y="4755399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H="1">
            <a:off x="2799862" y="4837214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3247342" y="4764108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352753" y="4806734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800233" y="4733628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>
            <a:off x="451002" y="5479696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>
            <a:off x="1315783" y="5483240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H="1">
            <a:off x="2127402" y="5497417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>
            <a:off x="2896490" y="5500961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00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3991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Exercice </a:t>
            </a:r>
            <a:r>
              <a:rPr lang="fr-FR" b="1" dirty="0" smtClean="0">
                <a:solidFill>
                  <a:srgbClr val="FF0000"/>
                </a:solidFill>
              </a:rPr>
              <a:t>3 ter</a:t>
            </a:r>
            <a:r>
              <a:rPr lang="fr-FR" b="1" dirty="0" smtClean="0">
                <a:solidFill>
                  <a:srgbClr val="00B050"/>
                </a:solidFill>
              </a:rPr>
              <a:t>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05219"/>
            <a:ext cx="11104984" cy="6052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Soit la suite </a:t>
            </a:r>
            <a:r>
              <a:rPr lang="fr-FR" sz="3200" dirty="0" smtClean="0">
                <a:solidFill>
                  <a:srgbClr val="FF0000"/>
                </a:solidFill>
              </a:rPr>
              <a:t>(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) </a:t>
            </a:r>
            <a:r>
              <a:rPr lang="fr-FR" sz="3200" dirty="0" smtClean="0"/>
              <a:t>définie sur  N* </a:t>
            </a:r>
          </a:p>
          <a:p>
            <a:pPr marL="0" indent="0">
              <a:buNone/>
            </a:pPr>
            <a:r>
              <a:rPr lang="fr-FR" sz="3200" dirty="0" smtClean="0"/>
              <a:t>	  par    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dirty="0" smtClean="0"/>
              <a:t>= n</a:t>
            </a:r>
            <a:r>
              <a:rPr lang="fr-FR" sz="3200" baseline="30000" dirty="0" smtClean="0"/>
              <a:t>b</a:t>
            </a:r>
            <a:r>
              <a:rPr lang="fr-FR" sz="3200" dirty="0" smtClean="0"/>
              <a:t> de cartes de la n</a:t>
            </a:r>
            <a:r>
              <a:rPr lang="fr-FR" sz="3200" baseline="30000" dirty="0" smtClean="0"/>
              <a:t>ième</a:t>
            </a:r>
            <a:r>
              <a:rPr lang="fr-FR" sz="3200" dirty="0" smtClean="0"/>
              <a:t> couche 	</a:t>
            </a:r>
          </a:p>
          <a:p>
            <a:pPr marL="0" indent="0">
              <a:buNone/>
            </a:pPr>
            <a:r>
              <a:rPr lang="fr-FR" sz="3200" dirty="0" smtClean="0"/>
              <a:t>			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 </a:t>
            </a:r>
            <a:r>
              <a:rPr lang="fr-FR" sz="3200" dirty="0" smtClean="0"/>
              <a:t>= 3 	</a:t>
            </a:r>
            <a:r>
              <a:rPr lang="fr-FR" sz="3200" dirty="0" smtClean="0">
                <a:solidFill>
                  <a:srgbClr val="00B050"/>
                </a:solidFill>
              </a:rPr>
              <a:t>u</a:t>
            </a:r>
            <a:r>
              <a:rPr lang="fr-FR" sz="3200" baseline="-25000" dirty="0" smtClean="0">
                <a:solidFill>
                  <a:srgbClr val="00B050"/>
                </a:solidFill>
              </a:rPr>
              <a:t>2</a:t>
            </a:r>
            <a:r>
              <a:rPr lang="fr-FR" sz="3200" baseline="-25000" dirty="0" smtClean="0">
                <a:solidFill>
                  <a:srgbClr val="FF0000"/>
                </a:solidFill>
              </a:rPr>
              <a:t> </a:t>
            </a:r>
            <a:r>
              <a:rPr lang="fr-FR" sz="3200" dirty="0"/>
              <a:t>= </a:t>
            </a:r>
            <a:r>
              <a:rPr lang="fr-FR" sz="3200" dirty="0" smtClean="0"/>
              <a:t>6 	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3 </a:t>
            </a:r>
            <a:r>
              <a:rPr lang="fr-FR" sz="3200" dirty="0" smtClean="0"/>
              <a:t>= 9         </a:t>
            </a:r>
            <a:r>
              <a:rPr lang="fr-FR" sz="3200" dirty="0" smtClean="0">
                <a:solidFill>
                  <a:srgbClr val="0070C0"/>
                </a:solidFill>
              </a:rPr>
              <a:t>u</a:t>
            </a:r>
            <a:r>
              <a:rPr lang="fr-FR" sz="3200" baseline="-25000" dirty="0" smtClean="0">
                <a:solidFill>
                  <a:srgbClr val="0070C0"/>
                </a:solidFill>
              </a:rPr>
              <a:t>4 </a:t>
            </a:r>
            <a:r>
              <a:rPr lang="fr-FR" sz="3200" dirty="0" smtClean="0"/>
              <a:t>= 9     </a:t>
            </a:r>
            <a:r>
              <a:rPr lang="fr-FR" sz="3200" dirty="0" err="1" smtClean="0"/>
              <a:t>etc</a:t>
            </a:r>
            <a:r>
              <a:rPr lang="fr-FR" sz="3200" dirty="0" smtClean="0"/>
              <a:t>… </a:t>
            </a:r>
            <a:endParaRPr lang="fr-FR" sz="3200" dirty="0"/>
          </a:p>
          <a:p>
            <a:pPr marL="0" indent="0">
              <a:buNone/>
            </a:pPr>
            <a:r>
              <a:rPr lang="fr-FR" sz="3200" dirty="0" smtClean="0"/>
              <a:t>			</a:t>
            </a:r>
            <a:r>
              <a:rPr lang="fr-FR" dirty="0" smtClean="0"/>
              <a:t>La suite suit-elle un ordre logique ?</a:t>
            </a:r>
          </a:p>
          <a:p>
            <a:pPr marL="0" indent="0">
              <a:buNone/>
            </a:pPr>
            <a:r>
              <a:rPr lang="fr-FR" dirty="0" smtClean="0"/>
              <a:t>			A-t-on une relation de </a:t>
            </a:r>
            <a:r>
              <a:rPr lang="fr-FR" dirty="0" smtClean="0">
                <a:solidFill>
                  <a:srgbClr val="00B050"/>
                </a:solidFill>
              </a:rPr>
              <a:t>récurrence</a:t>
            </a:r>
            <a:r>
              <a:rPr lang="fr-FR" dirty="0" smtClean="0"/>
              <a:t> ? </a:t>
            </a:r>
            <a:r>
              <a:rPr lang="fr-FR" dirty="0" smtClean="0">
                <a:solidFill>
                  <a:srgbClr val="00B050"/>
                </a:solidFill>
              </a:rPr>
              <a:t>explicite</a:t>
            </a:r>
            <a:r>
              <a:rPr lang="fr-FR" dirty="0" smtClean="0"/>
              <a:t> ?</a:t>
            </a:r>
          </a:p>
          <a:p>
            <a:pPr marL="0" indent="0">
              <a:buNone/>
            </a:pPr>
            <a:r>
              <a:rPr lang="fr-FR" dirty="0" smtClean="0"/>
              <a:t>				3 → 6 → 6 	s’il y a 3 couches	</a:t>
            </a:r>
          </a:p>
          <a:p>
            <a:pPr marL="0" indent="0">
              <a:buNone/>
            </a:pPr>
            <a:r>
              <a:rPr lang="fr-FR" dirty="0" smtClean="0"/>
              <a:t>				3 → 6 → 9 → 9 	s’il y a 4 couches</a:t>
            </a:r>
          </a:p>
          <a:p>
            <a:pPr marL="0" indent="0">
              <a:buNone/>
            </a:pPr>
            <a:r>
              <a:rPr lang="fr-FR" sz="2400" dirty="0" smtClean="0"/>
              <a:t>				 </a:t>
            </a:r>
            <a:r>
              <a:rPr lang="fr-FR" dirty="0" smtClean="0"/>
              <a:t>Non, à cause de la dernière couche </a:t>
            </a:r>
          </a:p>
          <a:p>
            <a:pPr marL="0" indent="0">
              <a:buNone/>
            </a:pPr>
            <a:r>
              <a:rPr lang="fr-FR" dirty="0" smtClean="0"/>
              <a:t>					où il n’y a pas de cartes horizontales.</a:t>
            </a:r>
            <a:endParaRPr lang="fr-FR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sz="3200" dirty="0" smtClean="0"/>
              <a:t>		          </a:t>
            </a:r>
            <a:r>
              <a:rPr lang="fr-FR" dirty="0" smtClean="0"/>
              <a:t>S’il y avait </a:t>
            </a:r>
            <a:r>
              <a:rPr lang="fr-FR" dirty="0" smtClean="0">
                <a:solidFill>
                  <a:srgbClr val="FF0000"/>
                </a:solidFill>
              </a:rPr>
              <a:t>ces cartes horizontales </a:t>
            </a:r>
            <a:r>
              <a:rPr lang="fr-FR" dirty="0" smtClean="0"/>
              <a:t>on aurait les </a:t>
            </a:r>
            <a:r>
              <a:rPr lang="fr-FR" dirty="0" smtClean="0">
                <a:solidFill>
                  <a:srgbClr val="00B050"/>
                </a:solidFill>
              </a:rPr>
              <a:t>relations</a:t>
            </a:r>
            <a:r>
              <a:rPr lang="fr-FR" dirty="0" smtClean="0"/>
              <a:t> 		</a:t>
            </a:r>
            <a:r>
              <a:rPr lang="fr-FR" sz="3200" dirty="0" smtClean="0">
                <a:solidFill>
                  <a:srgbClr val="00B050"/>
                </a:solidFill>
              </a:rPr>
              <a:t>récurrence</a:t>
            </a:r>
            <a:r>
              <a:rPr lang="fr-FR" sz="3200" dirty="0" smtClean="0"/>
              <a:t> 	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n+1</a:t>
            </a:r>
            <a:r>
              <a:rPr lang="fr-FR" sz="3200" b="1" dirty="0" smtClean="0"/>
              <a:t> </a:t>
            </a:r>
            <a:r>
              <a:rPr lang="fr-FR" sz="3200" dirty="0" smtClean="0"/>
              <a:t>=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dirty="0" smtClean="0"/>
              <a:t>+ </a:t>
            </a:r>
            <a:r>
              <a:rPr lang="fr-FR" sz="3200" dirty="0" smtClean="0"/>
              <a:t>3 </a:t>
            </a:r>
            <a:r>
              <a:rPr lang="fr-FR" sz="3200" dirty="0" smtClean="0"/>
              <a:t>	      </a:t>
            </a:r>
            <a:r>
              <a:rPr lang="fr-FR" sz="3200" dirty="0" smtClean="0">
                <a:solidFill>
                  <a:srgbClr val="00B050"/>
                </a:solidFill>
              </a:rPr>
              <a:t>explicite</a:t>
            </a:r>
            <a:r>
              <a:rPr lang="fr-FR" sz="3200" dirty="0" smtClean="0"/>
              <a:t>   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3n</a:t>
            </a:r>
            <a:r>
              <a:rPr lang="fr-FR" sz="3200" dirty="0" smtClean="0"/>
              <a:t> </a:t>
            </a:r>
            <a:endParaRPr lang="fr-FR" sz="3200" dirty="0"/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1681667" y="2337148"/>
            <a:ext cx="391886" cy="69979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149363" y="2311548"/>
            <a:ext cx="376335" cy="77290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544750" y="3135328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663005" y="3143549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1180923" y="3143549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2084438" y="3208434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1227966" y="4819796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1647454" y="400130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2525698" y="4026733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675446" y="4746690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097656" y="396653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2969292" y="4026733"/>
            <a:ext cx="311019" cy="67436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1776528" y="3136989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>
            <a:off x="1322438" y="3898220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2204570" y="3921653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0" y="5720316"/>
            <a:ext cx="3657600" cy="27341"/>
          </a:xfrm>
          <a:prstGeom prst="line">
            <a:avLst/>
          </a:prstGeom>
          <a:ln w="3175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èche droite 20"/>
          <p:cNvSpPr/>
          <p:nvPr/>
        </p:nvSpPr>
        <p:spPr>
          <a:xfrm>
            <a:off x="3839623" y="4626271"/>
            <a:ext cx="682388" cy="3684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 flipH="1">
            <a:off x="5540523" y="928048"/>
            <a:ext cx="469" cy="25696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573383" y="4702628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754777" y="4693919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754826" y="397082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1205028" y="393605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862149" y="4663439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H="1">
            <a:off x="2033508" y="4828505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2480988" y="4755399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H="1">
            <a:off x="2799862" y="4837214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3247342" y="4764108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352753" y="4806734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800233" y="4733628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>
            <a:off x="451002" y="5479696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>
            <a:off x="1315783" y="5483240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H="1">
            <a:off x="2127402" y="5497417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>
            <a:off x="2896490" y="5500961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00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3991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Exercice </a:t>
            </a:r>
            <a:r>
              <a:rPr lang="fr-FR" b="1" dirty="0" smtClean="0">
                <a:solidFill>
                  <a:srgbClr val="FF0000"/>
                </a:solidFill>
              </a:rPr>
              <a:t>3 ter</a:t>
            </a:r>
            <a:r>
              <a:rPr lang="fr-FR" b="1" dirty="0" smtClean="0">
                <a:solidFill>
                  <a:srgbClr val="00B050"/>
                </a:solidFill>
              </a:rPr>
              <a:t>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05219"/>
            <a:ext cx="11104984" cy="6052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Soit la suite </a:t>
            </a:r>
            <a:r>
              <a:rPr lang="fr-FR" sz="3200" dirty="0" smtClean="0">
                <a:solidFill>
                  <a:srgbClr val="FF0000"/>
                </a:solidFill>
              </a:rPr>
              <a:t>(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) </a:t>
            </a:r>
            <a:r>
              <a:rPr lang="fr-FR" sz="3200" dirty="0" smtClean="0"/>
              <a:t>définie sur  N* par           </a:t>
            </a:r>
            <a:r>
              <a:rPr lang="fr-FR" sz="3200" dirty="0" smtClean="0">
                <a:solidFill>
                  <a:srgbClr val="00B050"/>
                </a:solidFill>
              </a:rPr>
              <a:t>explicite</a:t>
            </a:r>
            <a:r>
              <a:rPr lang="fr-FR" sz="3200" dirty="0" smtClean="0"/>
              <a:t>   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3n</a:t>
            </a:r>
            <a:endParaRPr lang="fr-FR" sz="3200" dirty="0" smtClean="0"/>
          </a:p>
          <a:p>
            <a:pPr marL="0" indent="0">
              <a:buNone/>
            </a:pPr>
            <a:r>
              <a:rPr lang="fr-FR" sz="3200" dirty="0" smtClean="0"/>
              <a:t>	 		         		</a:t>
            </a:r>
            <a:r>
              <a:rPr lang="fr-FR" sz="3200" dirty="0" smtClean="0">
                <a:solidFill>
                  <a:srgbClr val="00B050"/>
                </a:solidFill>
              </a:rPr>
              <a:t>récurrence</a:t>
            </a:r>
            <a:r>
              <a:rPr lang="fr-FR" sz="3200" dirty="0" smtClean="0"/>
              <a:t>    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n+1</a:t>
            </a:r>
            <a:r>
              <a:rPr lang="fr-FR" sz="3200" b="1" dirty="0" smtClean="0"/>
              <a:t> </a:t>
            </a:r>
            <a:r>
              <a:rPr lang="fr-FR" sz="3200" dirty="0" smtClean="0"/>
              <a:t>=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dirty="0" smtClean="0"/>
              <a:t>+ </a:t>
            </a:r>
            <a:r>
              <a:rPr lang="fr-FR" sz="3200" dirty="0" smtClean="0"/>
              <a:t>3      </a:t>
            </a:r>
            <a:r>
              <a:rPr lang="fr-FR" sz="3200" dirty="0" smtClean="0"/>
              <a:t>et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 </a:t>
            </a:r>
            <a:r>
              <a:rPr lang="fr-FR" sz="3200" dirty="0" smtClean="0"/>
              <a:t>= 3 </a:t>
            </a:r>
          </a:p>
          <a:p>
            <a:pPr marL="0" indent="0">
              <a:buNone/>
            </a:pPr>
            <a:r>
              <a:rPr lang="fr-FR" sz="3200" dirty="0" smtClean="0"/>
              <a:t>			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		  </a:t>
            </a:r>
            <a:r>
              <a:rPr lang="fr-FR" sz="3200" dirty="0" smtClean="0"/>
              <a:t>il y a    </a:t>
            </a:r>
            <a:r>
              <a:rPr lang="fr-FR" sz="3200" b="1" dirty="0" smtClean="0">
                <a:solidFill>
                  <a:srgbClr val="00B050"/>
                </a:solidFill>
              </a:rPr>
              <a:t>…</a:t>
            </a:r>
            <a:r>
              <a:rPr lang="fr-FR" sz="3200" b="1" dirty="0" smtClean="0"/>
              <a:t> </a:t>
            </a:r>
            <a:r>
              <a:rPr lang="fr-FR" sz="3200" b="1" dirty="0" smtClean="0">
                <a:solidFill>
                  <a:srgbClr val="00B050"/>
                </a:solidFill>
              </a:rPr>
              <a:t>  </a:t>
            </a:r>
            <a:r>
              <a:rPr lang="fr-FR" sz="3200" dirty="0" smtClean="0"/>
              <a:t>cartes</a:t>
            </a:r>
            <a:r>
              <a:rPr lang="fr-FR" sz="3200" dirty="0" smtClean="0">
                <a:solidFill>
                  <a:srgbClr val="00B050"/>
                </a:solidFill>
              </a:rPr>
              <a:t> </a:t>
            </a:r>
            <a:r>
              <a:rPr lang="fr-FR" sz="3200" dirty="0" smtClean="0"/>
              <a:t> 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1681667" y="2337148"/>
            <a:ext cx="391886" cy="69979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149363" y="2311548"/>
            <a:ext cx="376335" cy="77290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544750" y="3135328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663005" y="3143549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1180923" y="3143549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2084438" y="3208434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1227966" y="4819796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1647454" y="400130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2525698" y="4026733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675446" y="4746690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097656" y="396653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2969292" y="4026733"/>
            <a:ext cx="311019" cy="67436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1776528" y="3136989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>
            <a:off x="1322438" y="3898220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2204570" y="3921653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0" y="5747657"/>
            <a:ext cx="4114802" cy="0"/>
          </a:xfrm>
          <a:prstGeom prst="line">
            <a:avLst/>
          </a:prstGeom>
          <a:ln w="3175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5540523" y="928048"/>
            <a:ext cx="469" cy="25696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573383" y="4702628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754777" y="4693919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754826" y="397082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1205028" y="393605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862149" y="4663439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H="1">
            <a:off x="2033508" y="4828505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2480988" y="4755399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H="1">
            <a:off x="2799862" y="4837214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3247342" y="4764108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352753" y="4806734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800233" y="4733628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00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3991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Exercice </a:t>
            </a:r>
            <a:r>
              <a:rPr lang="fr-FR" b="1" dirty="0" smtClean="0">
                <a:solidFill>
                  <a:srgbClr val="FF0000"/>
                </a:solidFill>
              </a:rPr>
              <a:t>3 ter</a:t>
            </a:r>
            <a:r>
              <a:rPr lang="fr-FR" b="1" dirty="0" smtClean="0">
                <a:solidFill>
                  <a:srgbClr val="00B050"/>
                </a:solidFill>
              </a:rPr>
              <a:t>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05219"/>
            <a:ext cx="11104984" cy="6052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Soit la suite </a:t>
            </a:r>
            <a:r>
              <a:rPr lang="fr-FR" sz="3200" dirty="0" smtClean="0">
                <a:solidFill>
                  <a:srgbClr val="FF0000"/>
                </a:solidFill>
              </a:rPr>
              <a:t>(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) </a:t>
            </a:r>
            <a:r>
              <a:rPr lang="fr-FR" sz="3200" dirty="0" smtClean="0"/>
              <a:t>définie sur  N* par           </a:t>
            </a:r>
            <a:r>
              <a:rPr lang="fr-FR" sz="3200" dirty="0" smtClean="0">
                <a:solidFill>
                  <a:srgbClr val="00B050"/>
                </a:solidFill>
              </a:rPr>
              <a:t>explicite</a:t>
            </a:r>
            <a:r>
              <a:rPr lang="fr-FR" sz="3200" dirty="0" smtClean="0"/>
              <a:t>   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3n</a:t>
            </a:r>
            <a:endParaRPr lang="fr-FR" sz="3200" dirty="0" smtClean="0"/>
          </a:p>
          <a:p>
            <a:pPr marL="0" indent="0">
              <a:buNone/>
            </a:pPr>
            <a:r>
              <a:rPr lang="fr-FR" sz="3200" dirty="0" smtClean="0"/>
              <a:t>	 		         		</a:t>
            </a:r>
            <a:r>
              <a:rPr lang="fr-FR" sz="3200" dirty="0" smtClean="0">
                <a:solidFill>
                  <a:srgbClr val="00B050"/>
                </a:solidFill>
              </a:rPr>
              <a:t>récurrence</a:t>
            </a:r>
            <a:r>
              <a:rPr lang="fr-FR" sz="3200" dirty="0" smtClean="0"/>
              <a:t>    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n+1</a:t>
            </a:r>
            <a:r>
              <a:rPr lang="fr-FR" sz="3200" b="1" dirty="0" smtClean="0"/>
              <a:t> </a:t>
            </a:r>
            <a:r>
              <a:rPr lang="fr-FR" sz="3200" dirty="0" smtClean="0"/>
              <a:t>=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dirty="0" smtClean="0"/>
              <a:t>+ </a:t>
            </a:r>
            <a:r>
              <a:rPr lang="fr-FR" sz="3200" dirty="0" smtClean="0"/>
              <a:t>3      </a:t>
            </a:r>
            <a:r>
              <a:rPr lang="fr-FR" sz="3200" dirty="0" smtClean="0"/>
              <a:t>et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 </a:t>
            </a:r>
            <a:r>
              <a:rPr lang="fr-FR" sz="3200" dirty="0" smtClean="0"/>
              <a:t>= 3 </a:t>
            </a:r>
          </a:p>
          <a:p>
            <a:pPr marL="0" indent="0">
              <a:buNone/>
            </a:pPr>
            <a:r>
              <a:rPr lang="fr-FR" sz="3200" dirty="0" smtClean="0"/>
              <a:t>			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		  </a:t>
            </a:r>
            <a:r>
              <a:rPr lang="fr-FR" sz="3200" dirty="0" smtClean="0"/>
              <a:t>il y a    </a:t>
            </a:r>
            <a:r>
              <a:rPr lang="fr-FR" sz="3200" b="1" dirty="0" smtClean="0">
                <a:solidFill>
                  <a:srgbClr val="00B050"/>
                </a:solidFill>
              </a:rPr>
              <a:t>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b="1" dirty="0" smtClean="0">
                <a:solidFill>
                  <a:srgbClr val="00B050"/>
                </a:solidFill>
              </a:rPr>
              <a:t>  </a:t>
            </a:r>
            <a:r>
              <a:rPr lang="fr-FR" sz="3200" dirty="0" smtClean="0"/>
              <a:t>cartes</a:t>
            </a:r>
            <a:r>
              <a:rPr lang="fr-FR" sz="3200" dirty="0" smtClean="0">
                <a:solidFill>
                  <a:srgbClr val="00B050"/>
                </a:solidFill>
              </a:rPr>
              <a:t> </a:t>
            </a:r>
            <a:r>
              <a:rPr lang="fr-FR" sz="3200" dirty="0" smtClean="0">
                <a:solidFill>
                  <a:srgbClr val="0070C0"/>
                </a:solidFill>
              </a:rPr>
              <a:t>aux couches avant la dernière</a:t>
            </a:r>
            <a:r>
              <a:rPr lang="fr-FR" sz="3200" dirty="0" smtClean="0"/>
              <a:t>,</a:t>
            </a:r>
          </a:p>
          <a:p>
            <a:pPr marL="0" indent="0">
              <a:buNone/>
            </a:pPr>
            <a:r>
              <a:rPr lang="fr-FR" sz="3200" dirty="0" smtClean="0"/>
              <a:t>			       et   </a:t>
            </a:r>
            <a:r>
              <a:rPr lang="fr-FR" sz="3200" b="1" dirty="0" smtClean="0">
                <a:solidFill>
                  <a:srgbClr val="00B050"/>
                </a:solidFill>
              </a:rPr>
              <a:t>( 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n</a:t>
            </a:r>
            <a:r>
              <a:rPr lang="fr-FR" sz="3200" b="1" dirty="0" smtClean="0"/>
              <a:t> – </a:t>
            </a:r>
            <a:r>
              <a:rPr lang="fr-FR" sz="3200" b="1" dirty="0" smtClean="0">
                <a:solidFill>
                  <a:srgbClr val="00B050"/>
                </a:solidFill>
              </a:rPr>
              <a:t>n )   </a:t>
            </a:r>
            <a:r>
              <a:rPr lang="fr-FR" sz="3200" dirty="0" smtClean="0"/>
              <a:t>cartes</a:t>
            </a:r>
            <a:r>
              <a:rPr lang="fr-FR" sz="3200" dirty="0" smtClean="0">
                <a:solidFill>
                  <a:srgbClr val="00B050"/>
                </a:solidFill>
              </a:rPr>
              <a:t> </a:t>
            </a:r>
            <a:r>
              <a:rPr lang="fr-FR" sz="3200" dirty="0" smtClean="0">
                <a:solidFill>
                  <a:srgbClr val="0070C0"/>
                </a:solidFill>
              </a:rPr>
              <a:t>à la dernière couche</a:t>
            </a:r>
            <a:r>
              <a:rPr lang="fr-FR" sz="3200" dirty="0" smtClean="0"/>
              <a:t>.</a:t>
            </a:r>
          </a:p>
          <a:p>
            <a:pPr marL="0" indent="0">
              <a:buNone/>
            </a:pPr>
            <a:r>
              <a:rPr lang="fr-FR" sz="3200" dirty="0" smtClean="0"/>
              <a:t>			</a:t>
            </a:r>
          </a:p>
          <a:p>
            <a:pPr marL="0" indent="0">
              <a:buNone/>
            </a:pPr>
            <a:r>
              <a:rPr lang="fr-FR" sz="3200" dirty="0" smtClean="0"/>
              <a:t>				On cherche le plus grand </a:t>
            </a:r>
            <a:r>
              <a:rPr lang="fr-FR" sz="3200" b="1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pour avoir     </a:t>
            </a:r>
          </a:p>
          <a:p>
            <a:pPr marL="0" indent="0">
              <a:buNone/>
            </a:pPr>
            <a:r>
              <a:rPr lang="fr-FR" sz="3600" b="1" dirty="0" smtClean="0">
                <a:solidFill>
                  <a:srgbClr val="C00000"/>
                </a:solidFill>
              </a:rPr>
              <a:t>				…</a:t>
            </a:r>
            <a:endParaRPr lang="fr-FR" sz="32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1681667" y="2337148"/>
            <a:ext cx="391886" cy="69979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149363" y="2311548"/>
            <a:ext cx="376335" cy="77290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544750" y="3135328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663005" y="3143549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1180923" y="3143549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2084438" y="3208434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1227966" y="4819796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1647454" y="400130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2525698" y="4026733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675446" y="4746690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097656" y="396653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2969292" y="4026733"/>
            <a:ext cx="311019" cy="67436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1776528" y="3136989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>
            <a:off x="1322438" y="3898220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2204570" y="3921653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0" y="5747657"/>
            <a:ext cx="4114802" cy="0"/>
          </a:xfrm>
          <a:prstGeom prst="line">
            <a:avLst/>
          </a:prstGeom>
          <a:ln w="3175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5540523" y="928048"/>
            <a:ext cx="469" cy="25696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573383" y="4702628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754777" y="4693919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754826" y="397082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1205028" y="393605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862149" y="4663439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H="1">
            <a:off x="2033508" y="4828505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2480988" y="4755399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H="1">
            <a:off x="2799862" y="4837214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3247342" y="4764108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352753" y="4806734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800233" y="4733628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00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3991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Exercice </a:t>
            </a:r>
            <a:r>
              <a:rPr lang="fr-FR" b="1" dirty="0" smtClean="0">
                <a:solidFill>
                  <a:srgbClr val="FF0000"/>
                </a:solidFill>
              </a:rPr>
              <a:t>3 ter</a:t>
            </a:r>
            <a:r>
              <a:rPr lang="fr-FR" b="1" dirty="0" smtClean="0">
                <a:solidFill>
                  <a:srgbClr val="00B050"/>
                </a:solidFill>
              </a:rPr>
              <a:t>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05219"/>
            <a:ext cx="11104984" cy="6052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/>
              <a:t>Soit la suite </a:t>
            </a:r>
            <a:r>
              <a:rPr lang="fr-FR" sz="3200" dirty="0" smtClean="0">
                <a:solidFill>
                  <a:srgbClr val="FF0000"/>
                </a:solidFill>
              </a:rPr>
              <a:t>(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>
                <a:solidFill>
                  <a:srgbClr val="FF0000"/>
                </a:solidFill>
              </a:rPr>
              <a:t>) </a:t>
            </a:r>
            <a:r>
              <a:rPr lang="fr-FR" sz="3200" dirty="0" smtClean="0"/>
              <a:t>définie sur  N* par           </a:t>
            </a:r>
            <a:r>
              <a:rPr lang="fr-FR" sz="3200" dirty="0" smtClean="0">
                <a:solidFill>
                  <a:srgbClr val="00B050"/>
                </a:solidFill>
              </a:rPr>
              <a:t>explicite</a:t>
            </a:r>
            <a:r>
              <a:rPr lang="fr-FR" sz="3200" dirty="0" smtClean="0"/>
              <a:t>   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dirty="0" smtClean="0"/>
              <a:t>= </a:t>
            </a:r>
            <a:r>
              <a:rPr lang="fr-FR" sz="3200" dirty="0" smtClean="0">
                <a:solidFill>
                  <a:srgbClr val="FF0000"/>
                </a:solidFill>
              </a:rPr>
              <a:t>3n</a:t>
            </a:r>
            <a:endParaRPr lang="fr-FR" sz="3200" dirty="0" smtClean="0"/>
          </a:p>
          <a:p>
            <a:pPr marL="0" indent="0">
              <a:buNone/>
            </a:pPr>
            <a:r>
              <a:rPr lang="fr-FR" sz="3200" dirty="0" smtClean="0"/>
              <a:t>	 		         		</a:t>
            </a:r>
            <a:r>
              <a:rPr lang="fr-FR" sz="3200" dirty="0" smtClean="0">
                <a:solidFill>
                  <a:srgbClr val="00B050"/>
                </a:solidFill>
              </a:rPr>
              <a:t>récurrence</a:t>
            </a:r>
            <a:r>
              <a:rPr lang="fr-FR" sz="3200" dirty="0" smtClean="0"/>
              <a:t>    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n+1</a:t>
            </a:r>
            <a:r>
              <a:rPr lang="fr-FR" sz="3200" b="1" dirty="0" smtClean="0"/>
              <a:t> </a:t>
            </a:r>
            <a:r>
              <a:rPr lang="fr-FR" sz="3200" dirty="0" smtClean="0"/>
              <a:t>= 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r>
              <a:rPr lang="fr-FR" sz="3200" b="1" baseline="-25000" dirty="0" smtClean="0">
                <a:solidFill>
                  <a:srgbClr val="FF000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dirty="0" smtClean="0"/>
              <a:t>+ </a:t>
            </a:r>
            <a:r>
              <a:rPr lang="fr-FR" sz="3200" dirty="0" smtClean="0"/>
              <a:t>3      </a:t>
            </a:r>
            <a:r>
              <a:rPr lang="fr-FR" sz="3200" dirty="0" smtClean="0"/>
              <a:t>et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1 </a:t>
            </a:r>
            <a:r>
              <a:rPr lang="fr-FR" sz="3200" dirty="0" smtClean="0"/>
              <a:t>= 3 </a:t>
            </a:r>
          </a:p>
          <a:p>
            <a:pPr marL="0" indent="0">
              <a:buNone/>
            </a:pPr>
            <a:r>
              <a:rPr lang="fr-FR" sz="3200" dirty="0" smtClean="0"/>
              <a:t>			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		  </a:t>
            </a:r>
            <a:r>
              <a:rPr lang="fr-FR" sz="3200" dirty="0" smtClean="0"/>
              <a:t>il y a    </a:t>
            </a:r>
            <a:r>
              <a:rPr lang="fr-FR" sz="3200" b="1" dirty="0" smtClean="0">
                <a:solidFill>
                  <a:srgbClr val="00B050"/>
                </a:solidFill>
              </a:rPr>
              <a:t>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n</a:t>
            </a:r>
            <a:r>
              <a:rPr lang="fr-FR" sz="3200" b="1" dirty="0" smtClean="0"/>
              <a:t> </a:t>
            </a:r>
            <a:r>
              <a:rPr lang="fr-FR" sz="3200" b="1" dirty="0" smtClean="0">
                <a:solidFill>
                  <a:srgbClr val="00B050"/>
                </a:solidFill>
              </a:rPr>
              <a:t>  </a:t>
            </a:r>
            <a:r>
              <a:rPr lang="fr-FR" sz="3200" dirty="0" smtClean="0"/>
              <a:t>cartes</a:t>
            </a:r>
            <a:r>
              <a:rPr lang="fr-FR" sz="3200" dirty="0" smtClean="0">
                <a:solidFill>
                  <a:srgbClr val="00B050"/>
                </a:solidFill>
              </a:rPr>
              <a:t> </a:t>
            </a:r>
            <a:r>
              <a:rPr lang="fr-FR" sz="3200" dirty="0" smtClean="0">
                <a:solidFill>
                  <a:srgbClr val="0070C0"/>
                </a:solidFill>
              </a:rPr>
              <a:t>aux couches avant la dernière</a:t>
            </a:r>
            <a:r>
              <a:rPr lang="fr-FR" sz="3200" dirty="0" smtClean="0"/>
              <a:t>,</a:t>
            </a:r>
          </a:p>
          <a:p>
            <a:pPr marL="0" indent="0">
              <a:buNone/>
            </a:pPr>
            <a:r>
              <a:rPr lang="fr-FR" sz="3200" dirty="0" smtClean="0"/>
              <a:t>			       et   </a:t>
            </a:r>
            <a:r>
              <a:rPr lang="fr-FR" sz="3200" b="1" dirty="0" smtClean="0">
                <a:solidFill>
                  <a:srgbClr val="00B050"/>
                </a:solidFill>
              </a:rPr>
              <a:t>( 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n</a:t>
            </a:r>
            <a:r>
              <a:rPr lang="fr-FR" sz="3200" b="1" dirty="0" smtClean="0"/>
              <a:t> – </a:t>
            </a:r>
            <a:r>
              <a:rPr lang="fr-FR" sz="3200" b="1" dirty="0" smtClean="0">
                <a:solidFill>
                  <a:srgbClr val="00B050"/>
                </a:solidFill>
              </a:rPr>
              <a:t>n )   </a:t>
            </a:r>
            <a:r>
              <a:rPr lang="fr-FR" sz="3200" dirty="0" smtClean="0"/>
              <a:t>cartes</a:t>
            </a:r>
            <a:r>
              <a:rPr lang="fr-FR" sz="3200" dirty="0" smtClean="0">
                <a:solidFill>
                  <a:srgbClr val="00B050"/>
                </a:solidFill>
              </a:rPr>
              <a:t> </a:t>
            </a:r>
            <a:r>
              <a:rPr lang="fr-FR" sz="3200" dirty="0" smtClean="0">
                <a:solidFill>
                  <a:srgbClr val="0070C0"/>
                </a:solidFill>
              </a:rPr>
              <a:t>à la dernière couche</a:t>
            </a:r>
            <a:r>
              <a:rPr lang="fr-FR" sz="3200" dirty="0" smtClean="0"/>
              <a:t>.</a:t>
            </a:r>
          </a:p>
          <a:p>
            <a:pPr marL="0" indent="0">
              <a:buNone/>
            </a:pPr>
            <a:r>
              <a:rPr lang="fr-FR" sz="3200" dirty="0" smtClean="0"/>
              <a:t>			</a:t>
            </a:r>
          </a:p>
          <a:p>
            <a:pPr marL="0" indent="0">
              <a:buNone/>
            </a:pPr>
            <a:r>
              <a:rPr lang="fr-FR" sz="3200" dirty="0" smtClean="0"/>
              <a:t>				On cherche le plus grand </a:t>
            </a:r>
            <a:r>
              <a:rPr lang="fr-FR" sz="3200" b="1" dirty="0" smtClean="0">
                <a:solidFill>
                  <a:srgbClr val="FF0000"/>
                </a:solidFill>
              </a:rPr>
              <a:t>n</a:t>
            </a:r>
            <a:r>
              <a:rPr lang="fr-FR" sz="3200" dirty="0" smtClean="0"/>
              <a:t> pour avoir     </a:t>
            </a:r>
          </a:p>
          <a:p>
            <a:pPr marL="0" indent="0">
              <a:buNone/>
            </a:pPr>
            <a:r>
              <a:rPr lang="fr-FR" sz="3600" b="1" dirty="0" smtClean="0">
                <a:solidFill>
                  <a:srgbClr val="C00000"/>
                </a:solidFill>
              </a:rPr>
              <a:t>				u</a:t>
            </a:r>
            <a:r>
              <a:rPr lang="fr-FR" sz="3600" b="1" baseline="-25000" dirty="0" smtClean="0">
                <a:solidFill>
                  <a:srgbClr val="C00000"/>
                </a:solidFill>
              </a:rPr>
              <a:t>1</a:t>
            </a:r>
            <a:r>
              <a:rPr lang="fr-FR" sz="3600" b="1" baseline="-25000" dirty="0" smtClean="0">
                <a:solidFill>
                  <a:srgbClr val="FF0000"/>
                </a:solidFill>
              </a:rPr>
              <a:t> </a:t>
            </a:r>
            <a:r>
              <a:rPr lang="fr-FR" sz="3600" b="1" dirty="0" smtClean="0"/>
              <a:t>+</a:t>
            </a:r>
            <a:r>
              <a:rPr lang="fr-FR" sz="3600" b="1" dirty="0" smtClean="0">
                <a:solidFill>
                  <a:srgbClr val="C00000"/>
                </a:solidFill>
              </a:rPr>
              <a:t> u</a:t>
            </a:r>
            <a:r>
              <a:rPr lang="fr-FR" sz="3600" b="1" baseline="-25000" dirty="0" smtClean="0">
                <a:solidFill>
                  <a:srgbClr val="C00000"/>
                </a:solidFill>
              </a:rPr>
              <a:t>2 </a:t>
            </a:r>
            <a:r>
              <a:rPr lang="fr-FR" sz="3600" b="1" dirty="0" smtClean="0"/>
              <a:t>+ … +</a:t>
            </a:r>
            <a:r>
              <a:rPr lang="fr-FR" sz="3600" b="1" dirty="0" smtClean="0">
                <a:solidFill>
                  <a:srgbClr val="C00000"/>
                </a:solidFill>
              </a:rPr>
              <a:t> u</a:t>
            </a:r>
            <a:r>
              <a:rPr lang="fr-FR" sz="3600" b="1" baseline="-25000" dirty="0" smtClean="0">
                <a:solidFill>
                  <a:srgbClr val="C00000"/>
                </a:solidFill>
              </a:rPr>
              <a:t>n-1 </a:t>
            </a:r>
            <a:r>
              <a:rPr lang="fr-FR" sz="3600" b="1" dirty="0" smtClean="0"/>
              <a:t>+ </a:t>
            </a:r>
            <a:r>
              <a:rPr lang="fr-FR" sz="4000" b="1" dirty="0" smtClean="0">
                <a:solidFill>
                  <a:srgbClr val="00B050"/>
                </a:solidFill>
              </a:rPr>
              <a:t>( u</a:t>
            </a:r>
            <a:r>
              <a:rPr lang="fr-FR" sz="4000" b="1" baseline="-25000" dirty="0" smtClean="0">
                <a:solidFill>
                  <a:srgbClr val="00B050"/>
                </a:solidFill>
              </a:rPr>
              <a:t>n</a:t>
            </a:r>
            <a:r>
              <a:rPr lang="fr-FR" sz="4000" b="1" dirty="0" smtClean="0"/>
              <a:t> – </a:t>
            </a:r>
            <a:r>
              <a:rPr lang="fr-FR" sz="4000" b="1" dirty="0" smtClean="0">
                <a:solidFill>
                  <a:srgbClr val="00B050"/>
                </a:solidFill>
              </a:rPr>
              <a:t>n ) </a:t>
            </a:r>
            <a:r>
              <a:rPr lang="fr-FR" sz="3600" b="1" dirty="0" smtClean="0"/>
              <a:t>≤ </a:t>
            </a:r>
            <a:r>
              <a:rPr lang="fr-FR" sz="3600" b="1" dirty="0" smtClean="0">
                <a:solidFill>
                  <a:srgbClr val="C00000"/>
                </a:solidFill>
              </a:rPr>
              <a:t>2000</a:t>
            </a:r>
            <a:endParaRPr lang="fr-FR" sz="32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1681667" y="2337148"/>
            <a:ext cx="391886" cy="69979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149363" y="2311548"/>
            <a:ext cx="376335" cy="772902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544750" y="3135328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663005" y="3143549"/>
            <a:ext cx="376335" cy="772902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1180923" y="3143549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2084438" y="3208434"/>
            <a:ext cx="391886" cy="69979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1227966" y="4819796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1647454" y="400130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2525698" y="4026733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675446" y="4746690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097656" y="396653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2969292" y="4026733"/>
            <a:ext cx="311019" cy="67436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1776528" y="3136989"/>
            <a:ext cx="64225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H="1">
            <a:off x="1322438" y="3898220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2204570" y="3921653"/>
            <a:ext cx="642256" cy="0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0" y="5747657"/>
            <a:ext cx="4114802" cy="0"/>
          </a:xfrm>
          <a:prstGeom prst="line">
            <a:avLst/>
          </a:prstGeom>
          <a:ln w="3175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5540523" y="928048"/>
            <a:ext cx="469" cy="25696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573383" y="4702628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754777" y="4693919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754826" y="3970821"/>
            <a:ext cx="391886" cy="6997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1205028" y="3936050"/>
            <a:ext cx="376335" cy="77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862149" y="4663439"/>
            <a:ext cx="600891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H="1">
            <a:off x="2033508" y="4828505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2480988" y="4755399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H="1">
            <a:off x="2799862" y="4837214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3247342" y="4764108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352753" y="4806734"/>
            <a:ext cx="379056" cy="699796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800233" y="4733628"/>
            <a:ext cx="376335" cy="772902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001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16908" y="512763"/>
            <a:ext cx="9144000" cy="690395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>
                <a:solidFill>
                  <a:srgbClr val="FF0000"/>
                </a:solidFill>
              </a:rPr>
              <a:t>Exercice 1 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7869" y="1203158"/>
            <a:ext cx="11504645" cy="5384254"/>
          </a:xfrm>
        </p:spPr>
        <p:txBody>
          <a:bodyPr>
            <a:normAutofit/>
          </a:bodyPr>
          <a:lstStyle/>
          <a:p>
            <a:pPr algn="l"/>
            <a:r>
              <a:rPr lang="fr-FR" sz="3200" dirty="0" smtClean="0">
                <a:solidFill>
                  <a:srgbClr val="7030A0"/>
                </a:solidFill>
              </a:rPr>
              <a:t>(u</a:t>
            </a:r>
            <a:r>
              <a:rPr lang="fr-FR" sz="3200" baseline="-25000" dirty="0" smtClean="0">
                <a:solidFill>
                  <a:srgbClr val="7030A0"/>
                </a:solidFill>
              </a:rPr>
              <a:t>n</a:t>
            </a:r>
            <a:r>
              <a:rPr lang="fr-FR" sz="3200" dirty="0" smtClean="0">
                <a:solidFill>
                  <a:srgbClr val="7030A0"/>
                </a:solidFill>
              </a:rPr>
              <a:t>)</a:t>
            </a:r>
            <a:r>
              <a:rPr lang="fr-FR" sz="3200" baseline="-25000" dirty="0" smtClean="0">
                <a:solidFill>
                  <a:srgbClr val="7030A0"/>
                </a:solidFill>
              </a:rPr>
              <a:t> </a:t>
            </a:r>
            <a:r>
              <a:rPr lang="fr-FR" sz="3200" dirty="0" smtClean="0">
                <a:solidFill>
                  <a:srgbClr val="7030A0"/>
                </a:solidFill>
              </a:rPr>
              <a:t>est une suite arithmétique définie sur  N. u</a:t>
            </a:r>
            <a:r>
              <a:rPr lang="fr-FR" sz="3200" baseline="-25000" dirty="0" smtClean="0">
                <a:solidFill>
                  <a:srgbClr val="7030A0"/>
                </a:solidFill>
              </a:rPr>
              <a:t>3 </a:t>
            </a:r>
            <a:r>
              <a:rPr lang="fr-FR" sz="3200" dirty="0" smtClean="0">
                <a:solidFill>
                  <a:srgbClr val="7030A0"/>
                </a:solidFill>
              </a:rPr>
              <a:t>= 18 </a:t>
            </a:r>
            <a:r>
              <a:rPr lang="fr-FR" sz="3200" dirty="0">
                <a:solidFill>
                  <a:srgbClr val="7030A0"/>
                </a:solidFill>
              </a:rPr>
              <a:t>; </a:t>
            </a:r>
            <a:r>
              <a:rPr lang="fr-FR" sz="3200" dirty="0" smtClean="0">
                <a:solidFill>
                  <a:srgbClr val="7030A0"/>
                </a:solidFill>
              </a:rPr>
              <a:t>u</a:t>
            </a:r>
            <a:r>
              <a:rPr lang="fr-FR" sz="3200" baseline="-25000" dirty="0" smtClean="0">
                <a:solidFill>
                  <a:srgbClr val="7030A0"/>
                </a:solidFill>
              </a:rPr>
              <a:t>9 </a:t>
            </a:r>
            <a:r>
              <a:rPr lang="fr-FR" sz="3200" dirty="0">
                <a:solidFill>
                  <a:srgbClr val="7030A0"/>
                </a:solidFill>
              </a:rPr>
              <a:t>= </a:t>
            </a:r>
            <a:r>
              <a:rPr lang="fr-FR" sz="3200" dirty="0" smtClean="0">
                <a:solidFill>
                  <a:srgbClr val="7030A0"/>
                </a:solidFill>
              </a:rPr>
              <a:t>48 </a:t>
            </a:r>
          </a:p>
          <a:p>
            <a:pPr algn="l"/>
            <a:r>
              <a:rPr lang="fr-FR" sz="3200" dirty="0">
                <a:solidFill>
                  <a:srgbClr val="7030A0"/>
                </a:solidFill>
              </a:rPr>
              <a:t>Déterminez </a:t>
            </a:r>
            <a:r>
              <a:rPr lang="fr-FR" sz="3200" dirty="0" smtClean="0">
                <a:solidFill>
                  <a:srgbClr val="7030A0"/>
                </a:solidFill>
              </a:rPr>
              <a:t>le 30</a:t>
            </a:r>
            <a:r>
              <a:rPr lang="fr-FR" sz="3200" baseline="30000" dirty="0" smtClean="0">
                <a:solidFill>
                  <a:srgbClr val="7030A0"/>
                </a:solidFill>
              </a:rPr>
              <a:t>ème</a:t>
            </a:r>
            <a:r>
              <a:rPr lang="fr-FR" sz="3200" dirty="0" smtClean="0">
                <a:solidFill>
                  <a:srgbClr val="7030A0"/>
                </a:solidFill>
              </a:rPr>
              <a:t> terme.</a:t>
            </a:r>
          </a:p>
          <a:p>
            <a:pPr algn="l"/>
            <a:r>
              <a:rPr lang="fr-FR" sz="3200" b="1" dirty="0" smtClean="0">
                <a:solidFill>
                  <a:srgbClr val="00B050"/>
                </a:solidFill>
              </a:rPr>
              <a:t>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9 </a:t>
            </a:r>
            <a:r>
              <a:rPr lang="fr-FR" sz="3200" b="1" dirty="0" smtClean="0">
                <a:solidFill>
                  <a:srgbClr val="00B050"/>
                </a:solidFill>
              </a:rPr>
              <a:t>– 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3 </a:t>
            </a:r>
            <a:r>
              <a:rPr lang="fr-FR" sz="3200" b="1" dirty="0" smtClean="0">
                <a:solidFill>
                  <a:srgbClr val="00B050"/>
                </a:solidFill>
              </a:rPr>
              <a:t>= ( 9 – 3 ) r </a:t>
            </a:r>
          </a:p>
          <a:p>
            <a:pPr algn="l"/>
            <a:r>
              <a:rPr lang="fr-FR" sz="3200" dirty="0" smtClean="0"/>
              <a:t>                  u</a:t>
            </a:r>
            <a:r>
              <a:rPr lang="fr-FR" sz="3200" baseline="-25000" dirty="0" smtClean="0"/>
              <a:t>9 </a:t>
            </a:r>
            <a:r>
              <a:rPr lang="fr-FR" sz="3200" dirty="0" smtClean="0"/>
              <a:t>– u</a:t>
            </a:r>
            <a:r>
              <a:rPr lang="fr-FR" sz="3200" baseline="-25000" dirty="0" smtClean="0"/>
              <a:t>3            </a:t>
            </a:r>
            <a:r>
              <a:rPr lang="fr-FR" sz="3200" dirty="0" smtClean="0"/>
              <a:t>48 – 18         30</a:t>
            </a:r>
          </a:p>
          <a:p>
            <a:pPr algn="l"/>
            <a:r>
              <a:rPr lang="fr-FR" sz="3200" dirty="0" smtClean="0"/>
              <a:t>donc </a:t>
            </a:r>
            <a:r>
              <a:rPr lang="fr-FR" sz="3200" dirty="0" smtClean="0">
                <a:solidFill>
                  <a:srgbClr val="FF0000"/>
                </a:solidFill>
              </a:rPr>
              <a:t>r</a:t>
            </a:r>
            <a:r>
              <a:rPr lang="fr-FR" sz="3200" dirty="0" smtClean="0"/>
              <a:t> =                 =                    =            = </a:t>
            </a:r>
            <a:r>
              <a:rPr lang="fr-FR" sz="3200" dirty="0" smtClean="0">
                <a:solidFill>
                  <a:srgbClr val="FF0000"/>
                </a:solidFill>
              </a:rPr>
              <a:t>5</a:t>
            </a:r>
          </a:p>
          <a:p>
            <a:pPr algn="l"/>
            <a:r>
              <a:rPr lang="fr-FR" sz="3200" dirty="0" smtClean="0"/>
              <a:t>                    9 – 3             6                6</a:t>
            </a:r>
            <a:endParaRPr lang="fr-FR" sz="3200" dirty="0" smtClean="0">
              <a:solidFill>
                <a:srgbClr val="FF0000"/>
              </a:solidFill>
            </a:endParaRPr>
          </a:p>
          <a:p>
            <a:pPr algn="l"/>
            <a:r>
              <a:rPr lang="fr-FR" sz="3200" dirty="0"/>
              <a:t>La suite </a:t>
            </a:r>
            <a:r>
              <a:rPr lang="fr-FR" sz="3200" dirty="0" smtClean="0"/>
              <a:t>est </a:t>
            </a:r>
            <a:r>
              <a:rPr lang="fr-FR" sz="3200" dirty="0"/>
              <a:t>définie sur </a:t>
            </a:r>
            <a:r>
              <a:rPr lang="fr-FR" sz="3200" dirty="0" smtClean="0"/>
              <a:t> N = { 0 ; 1 ; 2 ; … } donc le 1</a:t>
            </a:r>
            <a:r>
              <a:rPr lang="fr-FR" sz="3200" baseline="30000" dirty="0" smtClean="0"/>
              <a:t>er</a:t>
            </a:r>
            <a:r>
              <a:rPr lang="fr-FR" sz="3200" dirty="0" smtClean="0"/>
              <a:t> terme est u</a:t>
            </a:r>
            <a:r>
              <a:rPr lang="fr-FR" sz="3200" baseline="-25000" dirty="0" smtClean="0"/>
              <a:t>0</a:t>
            </a:r>
            <a:r>
              <a:rPr lang="fr-FR" sz="3200" dirty="0" smtClean="0"/>
              <a:t>, donc le 30</a:t>
            </a:r>
            <a:r>
              <a:rPr lang="fr-FR" sz="3200" baseline="30000" dirty="0" smtClean="0"/>
              <a:t>ème</a:t>
            </a:r>
            <a:r>
              <a:rPr lang="fr-FR" sz="3200" dirty="0" smtClean="0"/>
              <a:t> terme est u</a:t>
            </a:r>
            <a:r>
              <a:rPr lang="fr-FR" sz="3200" baseline="-25000" dirty="0" smtClean="0"/>
              <a:t>29</a:t>
            </a:r>
            <a:endParaRPr lang="fr-FR" sz="3200" dirty="0" smtClean="0"/>
          </a:p>
          <a:p>
            <a:pPr algn="l"/>
            <a:r>
              <a:rPr lang="fr-FR" sz="3200" dirty="0" smtClean="0"/>
              <a:t> u</a:t>
            </a:r>
            <a:r>
              <a:rPr lang="fr-FR" sz="3200" baseline="-25000" dirty="0" smtClean="0"/>
              <a:t>29 </a:t>
            </a:r>
            <a:r>
              <a:rPr lang="fr-FR" sz="3200" dirty="0" smtClean="0"/>
              <a:t>– u</a:t>
            </a:r>
            <a:r>
              <a:rPr lang="fr-FR" sz="3200" baseline="-25000" dirty="0" smtClean="0"/>
              <a:t>3 </a:t>
            </a:r>
            <a:r>
              <a:rPr lang="fr-FR" sz="3200" dirty="0" smtClean="0"/>
              <a:t>= …</a:t>
            </a:r>
          </a:p>
          <a:p>
            <a:pPr algn="l"/>
            <a:endParaRPr lang="fr-FR" sz="3200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7574507" y="1337481"/>
            <a:ext cx="0" cy="24565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>
            <a:off x="2018837" y="3681663"/>
            <a:ext cx="1205626" cy="118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 flipV="1">
            <a:off x="3807532" y="3677435"/>
            <a:ext cx="1534489" cy="42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 flipV="1">
            <a:off x="5804774" y="3701499"/>
            <a:ext cx="884784" cy="42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>
            <a:off x="4396847" y="4726546"/>
            <a:ext cx="1" cy="2498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805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294"/>
          </a:xfrm>
        </p:spPr>
        <p:txBody>
          <a:bodyPr>
            <a:normAutofit/>
          </a:bodyPr>
          <a:lstStyle/>
          <a:p>
            <a:r>
              <a:rPr lang="fr-FR" dirty="0" smtClean="0"/>
              <a:t>on utilise la calculatrice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54642"/>
            <a:ext cx="10515600" cy="4922321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Menu RUN </a:t>
            </a:r>
            <a:r>
              <a:rPr lang="fr-FR" dirty="0" smtClean="0"/>
              <a:t>: on tape </a:t>
            </a:r>
            <a:r>
              <a:rPr lang="fr-FR" dirty="0" err="1" smtClean="0"/>
              <a:t>Seq</a:t>
            </a:r>
            <a:r>
              <a:rPr lang="fr-FR" dirty="0" smtClean="0"/>
              <a:t> ( X , X , 1 , 50 , 1 ) → List 1    </a:t>
            </a:r>
          </a:p>
          <a:p>
            <a:pPr>
              <a:buNone/>
            </a:pPr>
            <a:r>
              <a:rPr lang="fr-FR" sz="2000" dirty="0" smtClean="0"/>
              <a:t>			</a:t>
            </a:r>
            <a:r>
              <a:rPr lang="fr-FR" dirty="0" smtClean="0"/>
              <a:t>qui donne les </a:t>
            </a:r>
            <a:r>
              <a:rPr lang="fr-FR" dirty="0" smtClean="0">
                <a:solidFill>
                  <a:srgbClr val="FF0000"/>
                </a:solidFill>
              </a:rPr>
              <a:t>n</a:t>
            </a:r>
            <a:r>
              <a:rPr lang="fr-FR" dirty="0" smtClean="0"/>
              <a:t> de 1 à 50</a:t>
            </a:r>
          </a:p>
          <a:p>
            <a:pPr>
              <a:buNone/>
            </a:pPr>
            <a:r>
              <a:rPr lang="fr-FR" dirty="0" smtClean="0"/>
              <a:t> </a:t>
            </a:r>
            <a:endParaRPr lang="fr-FR" baseline="-25000" dirty="0" smtClean="0"/>
          </a:p>
          <a:p>
            <a:pPr>
              <a:buNone/>
            </a:pPr>
            <a:r>
              <a:rPr lang="fr-FR" dirty="0" smtClean="0"/>
              <a:t> 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860632" y="1943997"/>
          <a:ext cx="396122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305"/>
                <a:gridCol w="990305"/>
                <a:gridCol w="990305"/>
                <a:gridCol w="990305"/>
              </a:tblGrid>
              <a:tr h="37084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List 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etc</a:t>
                      </a:r>
                      <a:r>
                        <a:rPr lang="fr-FR" sz="2400" dirty="0" smtClean="0"/>
                        <a:t>…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etc</a:t>
                      </a:r>
                      <a:r>
                        <a:rPr lang="fr-FR" sz="2400" dirty="0" smtClean="0"/>
                        <a:t>…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294"/>
          </a:xfrm>
        </p:spPr>
        <p:txBody>
          <a:bodyPr>
            <a:normAutofit/>
          </a:bodyPr>
          <a:lstStyle/>
          <a:p>
            <a:r>
              <a:rPr lang="fr-FR" dirty="0" smtClean="0"/>
              <a:t>on utilise la calculatrice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54642"/>
            <a:ext cx="10515600" cy="4922321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Menu RUN </a:t>
            </a:r>
            <a:r>
              <a:rPr lang="fr-FR" dirty="0" smtClean="0"/>
              <a:t>: on tape </a:t>
            </a:r>
            <a:r>
              <a:rPr lang="fr-FR" dirty="0" err="1" smtClean="0"/>
              <a:t>Seq</a:t>
            </a:r>
            <a:r>
              <a:rPr lang="fr-FR" dirty="0" smtClean="0"/>
              <a:t> ( X , X , 1 , 50 , 1 ) → List 1    </a:t>
            </a:r>
          </a:p>
          <a:p>
            <a:pPr>
              <a:buNone/>
            </a:pPr>
            <a:r>
              <a:rPr lang="fr-FR" sz="2000" dirty="0" smtClean="0"/>
              <a:t>			</a:t>
            </a:r>
            <a:r>
              <a:rPr lang="fr-FR" dirty="0" smtClean="0"/>
              <a:t>qui donne les </a:t>
            </a:r>
            <a:r>
              <a:rPr lang="fr-FR" dirty="0" smtClean="0">
                <a:solidFill>
                  <a:srgbClr val="FF0000"/>
                </a:solidFill>
              </a:rPr>
              <a:t>n</a:t>
            </a:r>
            <a:r>
              <a:rPr lang="fr-FR" dirty="0" smtClean="0"/>
              <a:t> de 1 à 50</a:t>
            </a:r>
          </a:p>
          <a:p>
            <a:pPr>
              <a:buNone/>
            </a:pPr>
            <a:r>
              <a:rPr lang="fr-FR" dirty="0" smtClean="0"/>
              <a:t>3 × List 1 → List 2         qui donne les </a:t>
            </a:r>
            <a:r>
              <a:rPr lang="fr-FR" dirty="0" smtClean="0">
                <a:solidFill>
                  <a:srgbClr val="FF0000"/>
                </a:solidFill>
              </a:rPr>
              <a:t>u</a:t>
            </a:r>
            <a:r>
              <a:rPr lang="fr-FR" baseline="-25000" dirty="0" smtClean="0">
                <a:solidFill>
                  <a:srgbClr val="FF0000"/>
                </a:solidFill>
              </a:rPr>
              <a:t>n</a:t>
            </a:r>
            <a:r>
              <a:rPr lang="fr-FR" dirty="0" smtClean="0"/>
              <a:t>= 3n</a:t>
            </a:r>
            <a:endParaRPr lang="fr-FR" baseline="-25000" dirty="0" smtClean="0"/>
          </a:p>
          <a:p>
            <a:pPr>
              <a:buNone/>
            </a:pPr>
            <a:r>
              <a:rPr lang="fr-FR" dirty="0" smtClean="0"/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857459" y="1974309"/>
          <a:ext cx="396122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305"/>
                <a:gridCol w="990305"/>
                <a:gridCol w="990305"/>
                <a:gridCol w="990305"/>
              </a:tblGrid>
              <a:tr h="37084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List 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List 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 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9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etc</a:t>
                      </a:r>
                      <a:r>
                        <a:rPr lang="fr-FR" sz="2400" dirty="0" smtClean="0"/>
                        <a:t>…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105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108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111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etc</a:t>
                      </a:r>
                      <a:r>
                        <a:rPr lang="fr-FR" sz="2400" dirty="0" smtClean="0"/>
                        <a:t>…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294"/>
          </a:xfrm>
        </p:spPr>
        <p:txBody>
          <a:bodyPr>
            <a:normAutofit/>
          </a:bodyPr>
          <a:lstStyle/>
          <a:p>
            <a:r>
              <a:rPr lang="fr-FR" dirty="0" smtClean="0"/>
              <a:t>on utilise la calculatrice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54642"/>
            <a:ext cx="10515600" cy="5603358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Menu RUN </a:t>
            </a:r>
            <a:r>
              <a:rPr lang="fr-FR" dirty="0" smtClean="0"/>
              <a:t>: on tape </a:t>
            </a:r>
            <a:r>
              <a:rPr lang="fr-FR" dirty="0" err="1" smtClean="0"/>
              <a:t>Seq</a:t>
            </a:r>
            <a:r>
              <a:rPr lang="fr-FR" dirty="0" smtClean="0"/>
              <a:t> ( X , X , 1 , 50 , 1 ) → List 1    </a:t>
            </a:r>
          </a:p>
          <a:p>
            <a:pPr>
              <a:buNone/>
            </a:pPr>
            <a:r>
              <a:rPr lang="fr-FR" sz="2000" dirty="0" smtClean="0"/>
              <a:t>			</a:t>
            </a:r>
            <a:r>
              <a:rPr lang="fr-FR" dirty="0" smtClean="0"/>
              <a:t>qui donne les </a:t>
            </a:r>
            <a:r>
              <a:rPr lang="fr-FR" dirty="0" smtClean="0">
                <a:solidFill>
                  <a:srgbClr val="FF0000"/>
                </a:solidFill>
              </a:rPr>
              <a:t>n</a:t>
            </a:r>
            <a:r>
              <a:rPr lang="fr-FR" dirty="0" smtClean="0"/>
              <a:t> de 1 à 50</a:t>
            </a:r>
          </a:p>
          <a:p>
            <a:pPr>
              <a:buNone/>
            </a:pPr>
            <a:r>
              <a:rPr lang="fr-FR" dirty="0" smtClean="0"/>
              <a:t>3 × List 1 → List 2         qui donne les </a:t>
            </a:r>
            <a:r>
              <a:rPr lang="fr-FR" dirty="0" smtClean="0">
                <a:solidFill>
                  <a:srgbClr val="FF0000"/>
                </a:solidFill>
              </a:rPr>
              <a:t>u</a:t>
            </a:r>
            <a:r>
              <a:rPr lang="fr-FR" baseline="-25000" dirty="0" smtClean="0">
                <a:solidFill>
                  <a:srgbClr val="FF0000"/>
                </a:solidFill>
              </a:rPr>
              <a:t>n</a:t>
            </a:r>
            <a:r>
              <a:rPr lang="fr-FR" dirty="0" smtClean="0"/>
              <a:t>= 3n</a:t>
            </a:r>
            <a:endParaRPr lang="fr-FR" baseline="-25000" dirty="0" smtClean="0"/>
          </a:p>
          <a:p>
            <a:pPr>
              <a:buNone/>
            </a:pPr>
            <a:r>
              <a:rPr lang="fr-FR" dirty="0" err="1" smtClean="0">
                <a:solidFill>
                  <a:srgbClr val="C00000"/>
                </a:solidFill>
              </a:rPr>
              <a:t>Cuml</a:t>
            </a:r>
            <a:r>
              <a:rPr lang="fr-FR" dirty="0" smtClean="0"/>
              <a:t> List 2 </a:t>
            </a:r>
            <a:r>
              <a:rPr lang="fr-FR" dirty="0" smtClean="0">
                <a:solidFill>
                  <a:srgbClr val="0070C0"/>
                </a:solidFill>
              </a:rPr>
              <a:t>– List 1 </a:t>
            </a:r>
            <a:r>
              <a:rPr lang="fr-FR" dirty="0" smtClean="0"/>
              <a:t>→ List 3</a:t>
            </a:r>
          </a:p>
          <a:p>
            <a:pPr>
              <a:buNone/>
            </a:pPr>
            <a:r>
              <a:rPr lang="fr-FR" dirty="0" smtClean="0"/>
              <a:t>		             qui donne S = u</a:t>
            </a:r>
            <a:r>
              <a:rPr lang="fr-FR" baseline="-25000" dirty="0" smtClean="0"/>
              <a:t>1 </a:t>
            </a:r>
            <a:r>
              <a:rPr lang="fr-FR" dirty="0" smtClean="0">
                <a:solidFill>
                  <a:srgbClr val="C00000"/>
                </a:solidFill>
              </a:rPr>
              <a:t>+</a:t>
            </a:r>
            <a:r>
              <a:rPr lang="fr-FR" dirty="0" smtClean="0"/>
              <a:t> u</a:t>
            </a:r>
            <a:r>
              <a:rPr lang="fr-FR" baseline="-25000" dirty="0" smtClean="0"/>
              <a:t>2 </a:t>
            </a:r>
            <a:r>
              <a:rPr lang="fr-FR" dirty="0" smtClean="0">
                <a:solidFill>
                  <a:srgbClr val="C00000"/>
                </a:solidFill>
              </a:rPr>
              <a:t>+</a:t>
            </a:r>
            <a:r>
              <a:rPr lang="fr-FR" dirty="0" smtClean="0"/>
              <a:t> … </a:t>
            </a:r>
            <a:r>
              <a:rPr lang="fr-FR" dirty="0" smtClean="0">
                <a:solidFill>
                  <a:srgbClr val="C00000"/>
                </a:solidFill>
              </a:rPr>
              <a:t>+</a:t>
            </a:r>
            <a:r>
              <a:rPr lang="fr-FR" dirty="0" smtClean="0"/>
              <a:t> u</a:t>
            </a:r>
            <a:r>
              <a:rPr lang="fr-FR" baseline="-25000" dirty="0" smtClean="0"/>
              <a:t>n </a:t>
            </a:r>
            <a:r>
              <a:rPr lang="fr-FR" dirty="0" smtClean="0">
                <a:solidFill>
                  <a:srgbClr val="0070C0"/>
                </a:solidFill>
              </a:rPr>
              <a:t>– n  </a:t>
            </a:r>
          </a:p>
          <a:p>
            <a:pPr>
              <a:buNone/>
            </a:pPr>
            <a:r>
              <a:rPr lang="fr-FR" dirty="0" smtClean="0"/>
              <a:t>Vérif. :</a:t>
            </a:r>
          </a:p>
          <a:p>
            <a:pPr>
              <a:buNone/>
            </a:pPr>
            <a:r>
              <a:rPr lang="fr-FR" dirty="0" smtClean="0"/>
              <a:t>			    u</a:t>
            </a:r>
            <a:r>
              <a:rPr lang="fr-FR" baseline="-25000" dirty="0" smtClean="0"/>
              <a:t>2 </a:t>
            </a:r>
            <a:r>
              <a:rPr lang="fr-FR" dirty="0" smtClean="0"/>
              <a:t>=</a:t>
            </a:r>
            <a:r>
              <a:rPr lang="fr-FR" baseline="-25000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7</a:t>
            </a:r>
            <a:r>
              <a:rPr lang="fr-FR" dirty="0" smtClean="0"/>
              <a:t>                          u</a:t>
            </a:r>
            <a:r>
              <a:rPr lang="fr-FR" baseline="-25000" dirty="0" smtClean="0"/>
              <a:t>3 </a:t>
            </a:r>
            <a:r>
              <a:rPr lang="fr-FR" dirty="0" smtClean="0"/>
              <a:t>=</a:t>
            </a:r>
            <a:r>
              <a:rPr lang="fr-FR" baseline="-25000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15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u</a:t>
            </a:r>
            <a:r>
              <a:rPr lang="fr-FR" baseline="-25000" dirty="0" smtClean="0"/>
              <a:t>1 </a:t>
            </a:r>
            <a:r>
              <a:rPr lang="fr-FR" dirty="0" smtClean="0"/>
              <a:t>=</a:t>
            </a:r>
            <a:r>
              <a:rPr lang="fr-FR" baseline="-25000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2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fr-FR" dirty="0" smtClean="0">
                <a:solidFill>
                  <a:srgbClr val="0070C0"/>
                </a:solidFill>
              </a:rPr>
              <a:t>3</a:t>
            </a:r>
            <a:r>
              <a:rPr lang="fr-FR" dirty="0" smtClean="0"/>
              <a:t> + 4                       </a:t>
            </a:r>
            <a:r>
              <a:rPr lang="fr-FR" dirty="0" smtClean="0">
                <a:solidFill>
                  <a:srgbClr val="0070C0"/>
                </a:solidFill>
              </a:rPr>
              <a:t>3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00B050"/>
                </a:solidFill>
              </a:rPr>
              <a:t>6</a:t>
            </a:r>
            <a:r>
              <a:rPr lang="fr-FR" dirty="0" smtClean="0"/>
              <a:t> + 6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857459" y="1974309"/>
          <a:ext cx="396122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305"/>
                <a:gridCol w="990305"/>
                <a:gridCol w="990305"/>
                <a:gridCol w="990305"/>
              </a:tblGrid>
              <a:tr h="37084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List 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List 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List</a:t>
                      </a:r>
                      <a:r>
                        <a:rPr lang="fr-FR" sz="2400" baseline="0" dirty="0" smtClean="0"/>
                        <a:t> 3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9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etc</a:t>
                      </a:r>
                      <a:r>
                        <a:rPr lang="fr-FR" sz="2400" dirty="0" smtClean="0"/>
                        <a:t>…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105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1855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108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1962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111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2072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etc</a:t>
                      </a:r>
                      <a:r>
                        <a:rPr lang="fr-FR" sz="2400" dirty="0" smtClean="0"/>
                        <a:t>…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3775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" name="Connecteur droit 20"/>
          <p:cNvCxnSpPr/>
          <p:nvPr/>
        </p:nvCxnSpPr>
        <p:spPr>
          <a:xfrm flipH="1">
            <a:off x="887104" y="6359857"/>
            <a:ext cx="1119117" cy="1949"/>
          </a:xfrm>
          <a:prstGeom prst="line">
            <a:avLst/>
          </a:prstGeom>
          <a:ln w="1905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H="1" flipV="1">
            <a:off x="2499814" y="6350431"/>
            <a:ext cx="1881118" cy="9425"/>
          </a:xfrm>
          <a:prstGeom prst="line">
            <a:avLst/>
          </a:prstGeom>
          <a:ln w="1905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 flipV="1">
            <a:off x="4713019" y="6352706"/>
            <a:ext cx="2220044" cy="7151"/>
          </a:xfrm>
          <a:prstGeom prst="line">
            <a:avLst/>
          </a:prstGeom>
          <a:ln w="1905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>
            <a:off x="1158413" y="5734336"/>
            <a:ext cx="290527" cy="48393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1503531" y="5747982"/>
            <a:ext cx="208463" cy="46768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H="1">
            <a:off x="2839359" y="5722963"/>
            <a:ext cx="290527" cy="48393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3184477" y="5736609"/>
            <a:ext cx="208463" cy="46768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H="1">
            <a:off x="3483078" y="5725238"/>
            <a:ext cx="290527" cy="48393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3828196" y="5738884"/>
            <a:ext cx="208463" cy="46768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H="1">
            <a:off x="3185102" y="5154307"/>
            <a:ext cx="290527" cy="483939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>
            <a:off x="3530220" y="5167953"/>
            <a:ext cx="208463" cy="467683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flipH="1" flipV="1">
            <a:off x="3233716" y="5703874"/>
            <a:ext cx="492118" cy="14537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flipH="1">
            <a:off x="5254382" y="5261213"/>
            <a:ext cx="238842" cy="416256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5534166" y="5288507"/>
            <a:ext cx="208463" cy="467683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H="1">
            <a:off x="5868531" y="5277136"/>
            <a:ext cx="254764" cy="400333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6177885" y="5290782"/>
            <a:ext cx="208463" cy="467683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 flipH="1">
            <a:off x="5534791" y="4706205"/>
            <a:ext cx="290527" cy="483939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>
            <a:off x="5879909" y="4719851"/>
            <a:ext cx="208463" cy="467683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 flipH="1" flipV="1">
            <a:off x="5583405" y="5255772"/>
            <a:ext cx="492118" cy="14537"/>
          </a:xfrm>
          <a:prstGeom prst="line">
            <a:avLst/>
          </a:prstGeom>
          <a:ln w="635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flipH="1">
            <a:off x="4947938" y="5786651"/>
            <a:ext cx="251854" cy="45437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5268029" y="5854890"/>
            <a:ext cx="192545" cy="36987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H="1" flipV="1">
            <a:off x="5242210" y="5747092"/>
            <a:ext cx="492118" cy="14537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flipH="1">
            <a:off x="5537065" y="5813946"/>
            <a:ext cx="276875" cy="44299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5882182" y="5786651"/>
            <a:ext cx="208463" cy="46768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flipH="1" flipV="1">
            <a:off x="5872281" y="5776662"/>
            <a:ext cx="492118" cy="14537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H="1">
            <a:off x="6148941" y="5868537"/>
            <a:ext cx="224557" cy="39978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>
            <a:off x="6455385" y="5882185"/>
            <a:ext cx="178897" cy="39717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294"/>
          </a:xfrm>
        </p:spPr>
        <p:txBody>
          <a:bodyPr>
            <a:normAutofit/>
          </a:bodyPr>
          <a:lstStyle/>
          <a:p>
            <a:r>
              <a:rPr lang="fr-FR" dirty="0" smtClean="0"/>
              <a:t>on utilise la calculatrice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54642"/>
            <a:ext cx="10515600" cy="5603358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Menu RUN </a:t>
            </a:r>
            <a:r>
              <a:rPr lang="fr-FR" dirty="0" smtClean="0"/>
              <a:t>: on tape </a:t>
            </a:r>
            <a:r>
              <a:rPr lang="fr-FR" dirty="0" err="1" smtClean="0"/>
              <a:t>Seq</a:t>
            </a:r>
            <a:r>
              <a:rPr lang="fr-FR" dirty="0" smtClean="0"/>
              <a:t> ( X , X , 1 , 50 , 1 ) → List 1    </a:t>
            </a:r>
          </a:p>
          <a:p>
            <a:pPr>
              <a:buNone/>
            </a:pPr>
            <a:r>
              <a:rPr lang="fr-FR" sz="2000" dirty="0" smtClean="0"/>
              <a:t>			</a:t>
            </a:r>
            <a:r>
              <a:rPr lang="fr-FR" dirty="0" smtClean="0"/>
              <a:t>qui donne les </a:t>
            </a:r>
            <a:r>
              <a:rPr lang="fr-FR" dirty="0" smtClean="0">
                <a:solidFill>
                  <a:srgbClr val="FF0000"/>
                </a:solidFill>
              </a:rPr>
              <a:t>n</a:t>
            </a:r>
            <a:r>
              <a:rPr lang="fr-FR" dirty="0" smtClean="0"/>
              <a:t> de 1 à 50</a:t>
            </a:r>
          </a:p>
          <a:p>
            <a:pPr>
              <a:buNone/>
            </a:pPr>
            <a:r>
              <a:rPr lang="fr-FR" dirty="0" smtClean="0"/>
              <a:t>3 × List 1 → List 2         qui donne les </a:t>
            </a:r>
            <a:r>
              <a:rPr lang="fr-FR" dirty="0" smtClean="0">
                <a:solidFill>
                  <a:srgbClr val="FF0000"/>
                </a:solidFill>
              </a:rPr>
              <a:t>u</a:t>
            </a:r>
            <a:r>
              <a:rPr lang="fr-FR" baseline="-25000" dirty="0" smtClean="0">
                <a:solidFill>
                  <a:srgbClr val="FF0000"/>
                </a:solidFill>
              </a:rPr>
              <a:t>n</a:t>
            </a:r>
            <a:r>
              <a:rPr lang="fr-FR" dirty="0" smtClean="0"/>
              <a:t>= 3n</a:t>
            </a:r>
            <a:endParaRPr lang="fr-FR" baseline="-25000" dirty="0" smtClean="0"/>
          </a:p>
          <a:p>
            <a:pPr>
              <a:buNone/>
            </a:pPr>
            <a:r>
              <a:rPr lang="fr-FR" dirty="0" err="1" smtClean="0">
                <a:solidFill>
                  <a:srgbClr val="C00000"/>
                </a:solidFill>
              </a:rPr>
              <a:t>Cuml</a:t>
            </a:r>
            <a:r>
              <a:rPr lang="fr-FR" dirty="0" smtClean="0"/>
              <a:t> List 2 </a:t>
            </a:r>
            <a:r>
              <a:rPr lang="fr-FR" dirty="0" smtClean="0">
                <a:solidFill>
                  <a:srgbClr val="0070C0"/>
                </a:solidFill>
              </a:rPr>
              <a:t>– List 1 </a:t>
            </a:r>
            <a:r>
              <a:rPr lang="fr-FR" dirty="0" smtClean="0"/>
              <a:t>→ List 3</a:t>
            </a:r>
          </a:p>
          <a:p>
            <a:pPr>
              <a:buNone/>
            </a:pPr>
            <a:r>
              <a:rPr lang="fr-FR" dirty="0" smtClean="0"/>
              <a:t>		             qui donne S = u</a:t>
            </a:r>
            <a:r>
              <a:rPr lang="fr-FR" baseline="-25000" dirty="0" smtClean="0"/>
              <a:t>1 </a:t>
            </a:r>
            <a:r>
              <a:rPr lang="fr-FR" dirty="0" smtClean="0">
                <a:solidFill>
                  <a:srgbClr val="C00000"/>
                </a:solidFill>
              </a:rPr>
              <a:t>+</a:t>
            </a:r>
            <a:r>
              <a:rPr lang="fr-FR" dirty="0" smtClean="0"/>
              <a:t> u</a:t>
            </a:r>
            <a:r>
              <a:rPr lang="fr-FR" baseline="-25000" dirty="0" smtClean="0"/>
              <a:t>2 </a:t>
            </a:r>
            <a:r>
              <a:rPr lang="fr-FR" dirty="0" smtClean="0">
                <a:solidFill>
                  <a:srgbClr val="C00000"/>
                </a:solidFill>
              </a:rPr>
              <a:t>+</a:t>
            </a:r>
            <a:r>
              <a:rPr lang="fr-FR" dirty="0" smtClean="0"/>
              <a:t> … </a:t>
            </a:r>
            <a:r>
              <a:rPr lang="fr-FR" dirty="0" smtClean="0">
                <a:solidFill>
                  <a:srgbClr val="C00000"/>
                </a:solidFill>
              </a:rPr>
              <a:t>+</a:t>
            </a:r>
            <a:r>
              <a:rPr lang="fr-FR" dirty="0" smtClean="0"/>
              <a:t> u</a:t>
            </a:r>
            <a:r>
              <a:rPr lang="fr-FR" baseline="-25000" dirty="0" smtClean="0"/>
              <a:t>n </a:t>
            </a:r>
            <a:r>
              <a:rPr lang="fr-FR" dirty="0" smtClean="0">
                <a:solidFill>
                  <a:srgbClr val="0070C0"/>
                </a:solidFill>
              </a:rPr>
              <a:t>– n 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S</a:t>
            </a:r>
            <a:r>
              <a:rPr lang="fr-FR" baseline="-25000" dirty="0" smtClean="0">
                <a:solidFill>
                  <a:srgbClr val="FF0000"/>
                </a:solidFill>
              </a:rPr>
              <a:t>36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u</a:t>
            </a:r>
            <a:r>
              <a:rPr lang="fr-FR" baseline="-25000" dirty="0" smtClean="0">
                <a:solidFill>
                  <a:srgbClr val="0070C0"/>
                </a:solidFill>
              </a:rPr>
              <a:t>1 </a:t>
            </a:r>
            <a:r>
              <a:rPr lang="fr-FR" dirty="0" smtClean="0"/>
              <a:t>+ </a:t>
            </a:r>
            <a:r>
              <a:rPr lang="fr-FR" dirty="0" smtClean="0">
                <a:solidFill>
                  <a:srgbClr val="0070C0"/>
                </a:solidFill>
              </a:rPr>
              <a:t>u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+ … + </a:t>
            </a:r>
            <a:r>
              <a:rPr lang="fr-FR" dirty="0" smtClean="0">
                <a:solidFill>
                  <a:srgbClr val="0070C0"/>
                </a:solidFill>
              </a:rPr>
              <a:t>u</a:t>
            </a:r>
            <a:r>
              <a:rPr lang="fr-FR" baseline="-25000" dirty="0" smtClean="0">
                <a:solidFill>
                  <a:srgbClr val="0070C0"/>
                </a:solidFill>
              </a:rPr>
              <a:t>36 </a:t>
            </a:r>
            <a:r>
              <a:rPr lang="fr-FR" dirty="0" smtClean="0">
                <a:solidFill>
                  <a:srgbClr val="0070C0"/>
                </a:solidFill>
              </a:rPr>
              <a:t>– 36 </a:t>
            </a:r>
            <a:r>
              <a:rPr lang="fr-FR" dirty="0" smtClean="0"/>
              <a:t>= 1962 </a:t>
            </a:r>
            <a:r>
              <a:rPr lang="fr-FR" dirty="0" smtClean="0">
                <a:solidFill>
                  <a:srgbClr val="FF0000"/>
                </a:solidFill>
              </a:rPr>
              <a:t>&lt;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2000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S</a:t>
            </a:r>
            <a:r>
              <a:rPr lang="fr-FR" baseline="-25000" dirty="0" smtClean="0">
                <a:solidFill>
                  <a:srgbClr val="FF0000"/>
                </a:solidFill>
              </a:rPr>
              <a:t>37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= </a:t>
            </a:r>
            <a:r>
              <a:rPr lang="fr-FR" dirty="0" smtClean="0">
                <a:solidFill>
                  <a:srgbClr val="0070C0"/>
                </a:solidFill>
              </a:rPr>
              <a:t>u</a:t>
            </a:r>
            <a:r>
              <a:rPr lang="fr-FR" baseline="-25000" dirty="0" smtClean="0">
                <a:solidFill>
                  <a:srgbClr val="0070C0"/>
                </a:solidFill>
              </a:rPr>
              <a:t>1 </a:t>
            </a:r>
            <a:r>
              <a:rPr lang="fr-FR" dirty="0" smtClean="0"/>
              <a:t>+ </a:t>
            </a:r>
            <a:r>
              <a:rPr lang="fr-FR" dirty="0" smtClean="0">
                <a:solidFill>
                  <a:srgbClr val="0070C0"/>
                </a:solidFill>
              </a:rPr>
              <a:t>u</a:t>
            </a:r>
            <a:r>
              <a:rPr lang="fr-FR" baseline="-25000" dirty="0" smtClean="0">
                <a:solidFill>
                  <a:srgbClr val="0070C0"/>
                </a:solidFill>
              </a:rPr>
              <a:t>2 </a:t>
            </a:r>
            <a:r>
              <a:rPr lang="fr-FR" dirty="0" smtClean="0"/>
              <a:t>+ … + </a:t>
            </a:r>
            <a:r>
              <a:rPr lang="fr-FR" dirty="0" smtClean="0">
                <a:solidFill>
                  <a:srgbClr val="0070C0"/>
                </a:solidFill>
              </a:rPr>
              <a:t>u</a:t>
            </a:r>
            <a:r>
              <a:rPr lang="fr-FR" baseline="-25000" dirty="0" smtClean="0">
                <a:solidFill>
                  <a:srgbClr val="0070C0"/>
                </a:solidFill>
              </a:rPr>
              <a:t>37 </a:t>
            </a:r>
            <a:r>
              <a:rPr lang="fr-FR" dirty="0" smtClean="0">
                <a:solidFill>
                  <a:srgbClr val="0070C0"/>
                </a:solidFill>
              </a:rPr>
              <a:t>– 37 </a:t>
            </a:r>
            <a:r>
              <a:rPr lang="fr-FR" dirty="0" smtClean="0"/>
              <a:t>= 2072 </a:t>
            </a:r>
            <a:r>
              <a:rPr lang="fr-FR" dirty="0" smtClean="0">
                <a:solidFill>
                  <a:srgbClr val="FF0000"/>
                </a:solidFill>
              </a:rPr>
              <a:t>&gt;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B050"/>
                </a:solidFill>
              </a:rPr>
              <a:t>2000</a:t>
            </a:r>
          </a:p>
          <a:p>
            <a:pPr>
              <a:buNone/>
            </a:pPr>
            <a:r>
              <a:rPr lang="fr-FR" dirty="0" smtClean="0"/>
              <a:t>         donc le château de cartes le plus haut </a:t>
            </a:r>
          </a:p>
          <a:p>
            <a:pPr>
              <a:buNone/>
            </a:pPr>
            <a:r>
              <a:rPr lang="fr-FR" dirty="0" smtClean="0"/>
              <a:t>	est constitué d’un maximum de </a:t>
            </a:r>
            <a:r>
              <a:rPr lang="fr-FR" b="1" dirty="0" smtClean="0">
                <a:solidFill>
                  <a:srgbClr val="FF0000"/>
                </a:solidFill>
              </a:rPr>
              <a:t>36 couches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857459" y="1974309"/>
          <a:ext cx="396122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305"/>
                <a:gridCol w="990305"/>
                <a:gridCol w="990305"/>
                <a:gridCol w="990305"/>
              </a:tblGrid>
              <a:tr h="37084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List 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List 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List</a:t>
                      </a:r>
                      <a:r>
                        <a:rPr lang="fr-FR" sz="2400" baseline="0" dirty="0" smtClean="0"/>
                        <a:t> 3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7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9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15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etc</a:t>
                      </a:r>
                      <a:r>
                        <a:rPr lang="fr-FR" sz="2400" dirty="0" smtClean="0"/>
                        <a:t>…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105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1855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108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1962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111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2072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etc</a:t>
                      </a:r>
                      <a:r>
                        <a:rPr lang="fr-FR" sz="2400" dirty="0" smtClean="0"/>
                        <a:t>…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3775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Connecteur droit 6"/>
          <p:cNvCxnSpPr/>
          <p:nvPr/>
        </p:nvCxnSpPr>
        <p:spPr>
          <a:xfrm flipH="1">
            <a:off x="10633166" y="5159829"/>
            <a:ext cx="1397725" cy="0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603"/>
            <a:ext cx="10515600" cy="65713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Autre méthode : </a:t>
            </a:r>
            <a:r>
              <a:rPr lang="fr-FR" sz="4000" dirty="0" smtClean="0"/>
              <a:t>La suite </a:t>
            </a:r>
            <a:r>
              <a:rPr lang="fr-FR" sz="4000" b="1" dirty="0" smtClean="0">
                <a:solidFill>
                  <a:srgbClr val="FF0000"/>
                </a:solidFill>
              </a:rPr>
              <a:t>récurrente </a:t>
            </a:r>
            <a:r>
              <a:rPr lang="fr-FR" sz="4000" dirty="0" smtClean="0"/>
              <a:t>:</a:t>
            </a:r>
            <a:r>
              <a:rPr lang="fr-FR" sz="4000" dirty="0" smtClean="0">
                <a:solidFill>
                  <a:srgbClr val="FF0000"/>
                </a:solidFill>
              </a:rPr>
              <a:t> 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</a:t>
            </a:r>
            <a:r>
              <a:rPr lang="fr-FR" sz="4000" baseline="-25000" dirty="0" smtClean="0">
                <a:solidFill>
                  <a:srgbClr val="C00000"/>
                </a:solidFill>
              </a:rPr>
              <a:t>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>
                <a:solidFill>
                  <a:srgbClr val="FF0000"/>
                </a:solidFill>
              </a:rPr>
              <a:t> + 3 </a:t>
            </a:r>
            <a:endParaRPr lang="fr-FR" sz="4000" dirty="0" smtClean="0"/>
          </a:p>
          <a:p>
            <a:pPr>
              <a:buNone/>
            </a:pPr>
            <a:r>
              <a:rPr lang="fr-FR" sz="4000" dirty="0" smtClean="0">
                <a:solidFill>
                  <a:srgbClr val="00B050"/>
                </a:solidFill>
              </a:rPr>
              <a:t>Menu RECUR </a:t>
            </a:r>
            <a:r>
              <a:rPr lang="fr-FR" sz="4000" dirty="0" smtClean="0"/>
              <a:t>: </a:t>
            </a:r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	On tape TYPE F1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3n </a:t>
            </a:r>
          </a:p>
          <a:p>
            <a:pPr>
              <a:buNone/>
            </a:pPr>
            <a:r>
              <a:rPr lang="fr-FR" sz="4000" dirty="0" smtClean="0"/>
              <a:t>			ou TYPE F2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</a:p>
          <a:p>
            <a:pPr>
              <a:buNone/>
            </a:pPr>
            <a:r>
              <a:rPr lang="fr-FR" sz="4000" dirty="0" smtClean="0"/>
              <a:t>		     		qui donnera …</a:t>
            </a:r>
            <a:endParaRPr lang="fr-FR" sz="4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sz="3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603"/>
            <a:ext cx="10515600" cy="65713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Autre méthode : </a:t>
            </a:r>
            <a:r>
              <a:rPr lang="fr-FR" sz="4000" dirty="0" smtClean="0"/>
              <a:t>La suite </a:t>
            </a:r>
            <a:r>
              <a:rPr lang="fr-FR" sz="4000" b="1" dirty="0" smtClean="0">
                <a:solidFill>
                  <a:srgbClr val="FF0000"/>
                </a:solidFill>
              </a:rPr>
              <a:t>récurrente </a:t>
            </a:r>
            <a:r>
              <a:rPr lang="fr-FR" sz="4000" dirty="0" smtClean="0"/>
              <a:t>:</a:t>
            </a:r>
            <a:r>
              <a:rPr lang="fr-FR" sz="4000" dirty="0" smtClean="0">
                <a:solidFill>
                  <a:srgbClr val="FF0000"/>
                </a:solidFill>
              </a:rPr>
              <a:t> 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</a:t>
            </a:r>
            <a:r>
              <a:rPr lang="fr-FR" sz="4000" baseline="-25000" dirty="0" smtClean="0">
                <a:solidFill>
                  <a:srgbClr val="C00000"/>
                </a:solidFill>
              </a:rPr>
              <a:t>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>
                <a:solidFill>
                  <a:srgbClr val="FF0000"/>
                </a:solidFill>
              </a:rPr>
              <a:t> + 3 </a:t>
            </a:r>
            <a:endParaRPr lang="fr-FR" sz="4000" dirty="0" smtClean="0"/>
          </a:p>
          <a:p>
            <a:pPr>
              <a:buNone/>
            </a:pPr>
            <a:r>
              <a:rPr lang="fr-FR" sz="4000" dirty="0" smtClean="0">
                <a:solidFill>
                  <a:srgbClr val="00B050"/>
                </a:solidFill>
              </a:rPr>
              <a:t>Menu RECUR </a:t>
            </a:r>
            <a:r>
              <a:rPr lang="fr-FR" sz="4000" dirty="0" smtClean="0"/>
              <a:t>: </a:t>
            </a:r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	On tape TYPE F1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3n </a:t>
            </a:r>
          </a:p>
          <a:p>
            <a:pPr>
              <a:buNone/>
            </a:pPr>
            <a:r>
              <a:rPr lang="fr-FR" sz="4000" dirty="0" smtClean="0"/>
              <a:t>			ou TYPE F2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</a:p>
          <a:p>
            <a:pPr>
              <a:buNone/>
            </a:pPr>
            <a:r>
              <a:rPr lang="fr-FR" sz="4000" dirty="0" smtClean="0"/>
              <a:t>		     		qui donnera les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/>
              <a:t> </a:t>
            </a:r>
            <a:endParaRPr lang="fr-FR" sz="4000" baseline="-25000" dirty="0" smtClean="0"/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TYPE F2      </a:t>
            </a:r>
          </a:p>
          <a:p>
            <a:pPr>
              <a:buNone/>
            </a:pPr>
            <a:r>
              <a:rPr lang="fr-FR" sz="4000" dirty="0" smtClean="0"/>
              <a:t>		On tape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+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  <a:r>
              <a:rPr lang="fr-FR" sz="4000" dirty="0" smtClean="0"/>
              <a:t> </a:t>
            </a:r>
          </a:p>
          <a:p>
            <a:pPr>
              <a:buNone/>
            </a:pPr>
            <a:r>
              <a:rPr lang="fr-FR" sz="4000" dirty="0" smtClean="0"/>
              <a:t>qui donnera …</a:t>
            </a:r>
            <a:endParaRPr lang="fr-FR" sz="4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sz="3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603"/>
            <a:ext cx="10515600" cy="65713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Autre méthode : </a:t>
            </a:r>
            <a:r>
              <a:rPr lang="fr-FR" sz="4000" dirty="0" smtClean="0"/>
              <a:t>La suite </a:t>
            </a:r>
            <a:r>
              <a:rPr lang="fr-FR" sz="4000" b="1" dirty="0" smtClean="0">
                <a:solidFill>
                  <a:srgbClr val="FF0000"/>
                </a:solidFill>
              </a:rPr>
              <a:t>récurrente </a:t>
            </a:r>
            <a:r>
              <a:rPr lang="fr-FR" sz="4000" dirty="0" smtClean="0"/>
              <a:t>:</a:t>
            </a:r>
            <a:r>
              <a:rPr lang="fr-FR" sz="4000" dirty="0" smtClean="0">
                <a:solidFill>
                  <a:srgbClr val="FF0000"/>
                </a:solidFill>
              </a:rPr>
              <a:t> 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</a:t>
            </a:r>
            <a:r>
              <a:rPr lang="fr-FR" sz="4000" baseline="-25000" dirty="0" smtClean="0">
                <a:solidFill>
                  <a:srgbClr val="C00000"/>
                </a:solidFill>
              </a:rPr>
              <a:t>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>
                <a:solidFill>
                  <a:srgbClr val="FF0000"/>
                </a:solidFill>
              </a:rPr>
              <a:t> + 3 </a:t>
            </a:r>
            <a:endParaRPr lang="fr-FR" sz="4000" dirty="0" smtClean="0"/>
          </a:p>
          <a:p>
            <a:pPr>
              <a:buNone/>
            </a:pPr>
            <a:r>
              <a:rPr lang="fr-FR" sz="4000" dirty="0" smtClean="0">
                <a:solidFill>
                  <a:srgbClr val="00B050"/>
                </a:solidFill>
              </a:rPr>
              <a:t>Menu RECUR </a:t>
            </a:r>
            <a:r>
              <a:rPr lang="fr-FR" sz="4000" dirty="0" smtClean="0"/>
              <a:t>: </a:t>
            </a:r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	On tape TYPE F1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3n </a:t>
            </a:r>
          </a:p>
          <a:p>
            <a:pPr>
              <a:buNone/>
            </a:pPr>
            <a:r>
              <a:rPr lang="fr-FR" sz="4000" dirty="0" smtClean="0"/>
              <a:t>			ou TYPE F2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</a:p>
          <a:p>
            <a:pPr>
              <a:buNone/>
            </a:pPr>
            <a:r>
              <a:rPr lang="fr-FR" sz="4000" dirty="0" smtClean="0"/>
              <a:t>		     		qui donnera les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/>
              <a:t> </a:t>
            </a:r>
            <a:endParaRPr lang="fr-FR" sz="4000" baseline="-25000" dirty="0" smtClean="0"/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TYPE F2      </a:t>
            </a:r>
          </a:p>
          <a:p>
            <a:pPr>
              <a:buNone/>
            </a:pPr>
            <a:r>
              <a:rPr lang="fr-FR" sz="4000" dirty="0" smtClean="0"/>
              <a:t>		On tape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+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  <a:r>
              <a:rPr lang="fr-FR" sz="4000" dirty="0" smtClean="0"/>
              <a:t> </a:t>
            </a:r>
          </a:p>
          <a:p>
            <a:pPr>
              <a:buNone/>
            </a:pPr>
            <a:r>
              <a:rPr lang="fr-FR" sz="4000" dirty="0" smtClean="0"/>
              <a:t>qui donnera les </a:t>
            </a:r>
            <a:r>
              <a:rPr lang="fr-FR" sz="4000" dirty="0" smtClean="0">
                <a:solidFill>
                  <a:srgbClr val="FF0000"/>
                </a:solidFill>
              </a:rPr>
              <a:t>sommes de cartes </a:t>
            </a:r>
            <a:r>
              <a:rPr lang="fr-FR" sz="4000" dirty="0" smtClean="0">
                <a:solidFill>
                  <a:srgbClr val="00B050"/>
                </a:solidFill>
              </a:rPr>
              <a:t>avec</a:t>
            </a:r>
            <a:r>
              <a:rPr lang="fr-FR" sz="4000" dirty="0" smtClean="0">
                <a:solidFill>
                  <a:srgbClr val="FF0000"/>
                </a:solidFill>
              </a:rPr>
              <a:t> les horizontales de la dernière rangée</a:t>
            </a:r>
            <a:endParaRPr lang="fr-FR" sz="40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fr-FR" sz="4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sz="38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72285" y="4372778"/>
            <a:ext cx="604933" cy="581891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502423" y="4367047"/>
            <a:ext cx="919452" cy="60960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720243" y="4396529"/>
            <a:ext cx="1403887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5724" y="2378935"/>
            <a:ext cx="1403887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096996" y="2394857"/>
            <a:ext cx="812485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0192721" y="3692663"/>
            <a:ext cx="1244103" cy="581891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0222174" y="4353633"/>
            <a:ext cx="1201002" cy="5706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8888800" y="4357861"/>
            <a:ext cx="1237840" cy="570016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 rot="19987130">
            <a:off x="8946941" y="4100220"/>
            <a:ext cx="2098650" cy="340967"/>
          </a:xfrm>
          <a:prstGeom prst="rect">
            <a:avLst/>
          </a:prstGeom>
          <a:noFill/>
          <a:ln w="508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9726230" y="4484956"/>
            <a:ext cx="732916" cy="24938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603"/>
            <a:ext cx="10515600" cy="65713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Autre méthode : </a:t>
            </a:r>
            <a:r>
              <a:rPr lang="fr-FR" sz="4000" dirty="0" smtClean="0"/>
              <a:t>La suite </a:t>
            </a:r>
            <a:r>
              <a:rPr lang="fr-FR" sz="4000" b="1" dirty="0" smtClean="0">
                <a:solidFill>
                  <a:srgbClr val="FF0000"/>
                </a:solidFill>
              </a:rPr>
              <a:t>récurrente </a:t>
            </a:r>
            <a:r>
              <a:rPr lang="fr-FR" sz="4000" dirty="0" smtClean="0"/>
              <a:t>:</a:t>
            </a:r>
            <a:r>
              <a:rPr lang="fr-FR" sz="4000" dirty="0" smtClean="0">
                <a:solidFill>
                  <a:srgbClr val="FF0000"/>
                </a:solidFill>
              </a:rPr>
              <a:t> 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</a:t>
            </a:r>
            <a:r>
              <a:rPr lang="fr-FR" sz="4000" baseline="-25000" dirty="0" smtClean="0">
                <a:solidFill>
                  <a:srgbClr val="C00000"/>
                </a:solidFill>
              </a:rPr>
              <a:t>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>
                <a:solidFill>
                  <a:srgbClr val="FF0000"/>
                </a:solidFill>
              </a:rPr>
              <a:t> + 3 </a:t>
            </a:r>
            <a:endParaRPr lang="fr-FR" sz="4000" dirty="0" smtClean="0"/>
          </a:p>
          <a:p>
            <a:pPr>
              <a:buNone/>
            </a:pPr>
            <a:r>
              <a:rPr lang="fr-FR" sz="4000" dirty="0" smtClean="0">
                <a:solidFill>
                  <a:srgbClr val="00B050"/>
                </a:solidFill>
              </a:rPr>
              <a:t>Menu RECUR </a:t>
            </a:r>
            <a:r>
              <a:rPr lang="fr-FR" sz="4000" dirty="0" smtClean="0"/>
              <a:t>: </a:t>
            </a:r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	On tape TYPE F1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3n </a:t>
            </a:r>
          </a:p>
          <a:p>
            <a:pPr>
              <a:buNone/>
            </a:pPr>
            <a:r>
              <a:rPr lang="fr-FR" sz="4000" dirty="0" smtClean="0"/>
              <a:t>			ou TYPE F2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</a:p>
          <a:p>
            <a:pPr>
              <a:buNone/>
            </a:pPr>
            <a:r>
              <a:rPr lang="fr-FR" sz="4000" dirty="0" smtClean="0"/>
              <a:t>		     		qui donnera les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/>
              <a:t> </a:t>
            </a:r>
            <a:endParaRPr lang="fr-FR" sz="4000" baseline="-25000" dirty="0" smtClean="0"/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TYPE F2      </a:t>
            </a:r>
          </a:p>
          <a:p>
            <a:pPr>
              <a:buNone/>
            </a:pPr>
            <a:r>
              <a:rPr lang="fr-FR" sz="4000" dirty="0" smtClean="0"/>
              <a:t>		On tape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+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  <a:r>
              <a:rPr lang="fr-FR" sz="4000" dirty="0" smtClean="0"/>
              <a:t> </a:t>
            </a:r>
          </a:p>
          <a:p>
            <a:pPr>
              <a:buNone/>
            </a:pPr>
            <a:r>
              <a:rPr lang="fr-FR" sz="4000" dirty="0" smtClean="0"/>
              <a:t>qui donnera les </a:t>
            </a:r>
            <a:r>
              <a:rPr lang="fr-FR" sz="4000" dirty="0" smtClean="0">
                <a:solidFill>
                  <a:srgbClr val="FF0000"/>
                </a:solidFill>
              </a:rPr>
              <a:t>sommes de cartes </a:t>
            </a:r>
            <a:r>
              <a:rPr lang="fr-FR" sz="4000" dirty="0" smtClean="0">
                <a:solidFill>
                  <a:srgbClr val="00B050"/>
                </a:solidFill>
              </a:rPr>
              <a:t>avec</a:t>
            </a:r>
            <a:r>
              <a:rPr lang="fr-FR" sz="4000" dirty="0" smtClean="0">
                <a:solidFill>
                  <a:srgbClr val="FF0000"/>
                </a:solidFill>
              </a:rPr>
              <a:t> les horizontales de la dernière rangée.</a:t>
            </a:r>
            <a:endParaRPr lang="fr-FR" sz="4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err="1" smtClean="0">
                <a:solidFill>
                  <a:srgbClr val="C00000"/>
                </a:solidFill>
              </a:rPr>
              <a:t>c</a:t>
            </a:r>
            <a:r>
              <a:rPr lang="fr-FR" sz="4000" baseline="-25000" dirty="0" err="1" smtClean="0">
                <a:solidFill>
                  <a:srgbClr val="C00000"/>
                </a:solidFill>
              </a:rPr>
              <a:t>n</a:t>
            </a:r>
            <a:r>
              <a:rPr lang="fr-FR" sz="4000" baseline="-25000" dirty="0" smtClean="0">
                <a:solidFill>
                  <a:srgbClr val="C00000"/>
                </a:solidFill>
              </a:rPr>
              <a:t>+1</a:t>
            </a:r>
            <a:r>
              <a:rPr lang="fr-FR" sz="4000" dirty="0" smtClean="0"/>
              <a:t> TYPE F2      </a:t>
            </a:r>
          </a:p>
          <a:p>
            <a:pPr>
              <a:buNone/>
            </a:pPr>
            <a:r>
              <a:rPr lang="fr-FR" sz="4000" dirty="0" smtClean="0"/>
              <a:t>		On tape </a:t>
            </a:r>
            <a:r>
              <a:rPr lang="fr-FR" sz="4000" dirty="0" err="1" smtClean="0">
                <a:solidFill>
                  <a:srgbClr val="C00000"/>
                </a:solidFill>
              </a:rPr>
              <a:t>c</a:t>
            </a:r>
            <a:r>
              <a:rPr lang="fr-FR" sz="4000" baseline="-25000" dirty="0" err="1" smtClean="0">
                <a:solidFill>
                  <a:srgbClr val="C00000"/>
                </a:solidFill>
              </a:rPr>
              <a:t>n</a:t>
            </a:r>
            <a:r>
              <a:rPr lang="fr-FR" sz="4000" baseline="-25000" dirty="0" smtClean="0">
                <a:solidFill>
                  <a:srgbClr val="C00000"/>
                </a:solidFill>
              </a:rPr>
              <a:t>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+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0070C0"/>
                </a:solidFill>
              </a:rPr>
              <a:t>– (n+1) </a:t>
            </a:r>
          </a:p>
          <a:p>
            <a:pPr>
              <a:buNone/>
            </a:pPr>
            <a:r>
              <a:rPr lang="fr-FR" sz="4000" dirty="0" smtClean="0"/>
              <a:t>qui donnera …</a:t>
            </a:r>
            <a:endParaRPr lang="fr-FR" sz="4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sz="3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603"/>
            <a:ext cx="10515600" cy="657139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Autre méthode : </a:t>
            </a:r>
            <a:r>
              <a:rPr lang="fr-FR" sz="4000" dirty="0" smtClean="0"/>
              <a:t>La suite </a:t>
            </a:r>
            <a:r>
              <a:rPr lang="fr-FR" sz="4000" b="1" dirty="0" smtClean="0">
                <a:solidFill>
                  <a:srgbClr val="FF0000"/>
                </a:solidFill>
              </a:rPr>
              <a:t>récurrente </a:t>
            </a:r>
            <a:r>
              <a:rPr lang="fr-FR" sz="4000" dirty="0" smtClean="0"/>
              <a:t>:</a:t>
            </a:r>
            <a:r>
              <a:rPr lang="fr-FR" sz="4000" dirty="0" smtClean="0">
                <a:solidFill>
                  <a:srgbClr val="FF0000"/>
                </a:solidFill>
              </a:rPr>
              <a:t> 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</a:t>
            </a:r>
            <a:r>
              <a:rPr lang="fr-FR" sz="4000" baseline="-25000" dirty="0" smtClean="0">
                <a:solidFill>
                  <a:srgbClr val="C00000"/>
                </a:solidFill>
              </a:rPr>
              <a:t>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>
                <a:solidFill>
                  <a:srgbClr val="FF0000"/>
                </a:solidFill>
              </a:rPr>
              <a:t> + 3 </a:t>
            </a:r>
            <a:endParaRPr lang="fr-FR" sz="4000" dirty="0" smtClean="0"/>
          </a:p>
          <a:p>
            <a:pPr>
              <a:buNone/>
            </a:pPr>
            <a:r>
              <a:rPr lang="fr-FR" sz="4000" dirty="0" smtClean="0">
                <a:solidFill>
                  <a:srgbClr val="00B050"/>
                </a:solidFill>
              </a:rPr>
              <a:t>Menu RECUR </a:t>
            </a:r>
            <a:r>
              <a:rPr lang="fr-FR" sz="4000" dirty="0" smtClean="0"/>
              <a:t>: </a:t>
            </a:r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	On tape TYPE F1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3n </a:t>
            </a:r>
          </a:p>
          <a:p>
            <a:pPr>
              <a:buNone/>
            </a:pPr>
            <a:r>
              <a:rPr lang="fr-FR" sz="4000" dirty="0" smtClean="0"/>
              <a:t>			ou TYPE F2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</a:p>
          <a:p>
            <a:pPr>
              <a:buNone/>
            </a:pPr>
            <a:r>
              <a:rPr lang="fr-FR" sz="4000" dirty="0" smtClean="0"/>
              <a:t>		     		qui donnera les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/>
              <a:t> </a:t>
            </a:r>
            <a:endParaRPr lang="fr-FR" sz="4000" baseline="-25000" dirty="0" smtClean="0"/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TYPE F2      </a:t>
            </a:r>
          </a:p>
          <a:p>
            <a:pPr>
              <a:buNone/>
            </a:pPr>
            <a:r>
              <a:rPr lang="fr-FR" sz="4000" dirty="0" smtClean="0"/>
              <a:t>		On tape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+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  <a:r>
              <a:rPr lang="fr-FR" sz="4000" dirty="0" smtClean="0"/>
              <a:t> </a:t>
            </a:r>
          </a:p>
          <a:p>
            <a:pPr>
              <a:buNone/>
            </a:pPr>
            <a:r>
              <a:rPr lang="fr-FR" sz="4000" dirty="0" smtClean="0"/>
              <a:t>qui donnera les </a:t>
            </a:r>
            <a:r>
              <a:rPr lang="fr-FR" sz="4000" dirty="0" smtClean="0">
                <a:solidFill>
                  <a:srgbClr val="FF0000"/>
                </a:solidFill>
              </a:rPr>
              <a:t>sommes de cartes </a:t>
            </a:r>
            <a:r>
              <a:rPr lang="fr-FR" sz="4000" dirty="0" smtClean="0">
                <a:solidFill>
                  <a:srgbClr val="00B050"/>
                </a:solidFill>
              </a:rPr>
              <a:t>avec</a:t>
            </a:r>
            <a:r>
              <a:rPr lang="fr-FR" sz="4000" dirty="0" smtClean="0">
                <a:solidFill>
                  <a:srgbClr val="FF0000"/>
                </a:solidFill>
              </a:rPr>
              <a:t> les horizontales de la dernière rangée.</a:t>
            </a:r>
            <a:endParaRPr lang="fr-FR" sz="4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err="1" smtClean="0">
                <a:solidFill>
                  <a:srgbClr val="C00000"/>
                </a:solidFill>
              </a:rPr>
              <a:t>c</a:t>
            </a:r>
            <a:r>
              <a:rPr lang="fr-FR" sz="4000" baseline="-25000" dirty="0" err="1" smtClean="0">
                <a:solidFill>
                  <a:srgbClr val="C00000"/>
                </a:solidFill>
              </a:rPr>
              <a:t>n</a:t>
            </a:r>
            <a:r>
              <a:rPr lang="fr-FR" sz="4000" baseline="-25000" dirty="0" smtClean="0">
                <a:solidFill>
                  <a:srgbClr val="C00000"/>
                </a:solidFill>
              </a:rPr>
              <a:t>+1</a:t>
            </a:r>
            <a:r>
              <a:rPr lang="fr-FR" sz="4000" dirty="0" smtClean="0"/>
              <a:t> TYPE F2      </a:t>
            </a:r>
          </a:p>
          <a:p>
            <a:pPr>
              <a:buNone/>
            </a:pPr>
            <a:r>
              <a:rPr lang="fr-FR" sz="4000" dirty="0" smtClean="0"/>
              <a:t>		On tape </a:t>
            </a:r>
            <a:r>
              <a:rPr lang="fr-FR" sz="4000" dirty="0" err="1" smtClean="0">
                <a:solidFill>
                  <a:srgbClr val="C00000"/>
                </a:solidFill>
              </a:rPr>
              <a:t>c</a:t>
            </a:r>
            <a:r>
              <a:rPr lang="fr-FR" sz="4000" baseline="-25000" dirty="0" err="1" smtClean="0">
                <a:solidFill>
                  <a:srgbClr val="C00000"/>
                </a:solidFill>
              </a:rPr>
              <a:t>n</a:t>
            </a:r>
            <a:r>
              <a:rPr lang="fr-FR" sz="4000" baseline="-25000" dirty="0" smtClean="0">
                <a:solidFill>
                  <a:srgbClr val="C00000"/>
                </a:solidFill>
              </a:rPr>
              <a:t>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+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0070C0"/>
                </a:solidFill>
              </a:rPr>
              <a:t>– (n+1)           </a:t>
            </a:r>
            <a:r>
              <a:rPr lang="fr-FR" sz="4000" dirty="0" err="1" smtClean="0">
                <a:solidFill>
                  <a:srgbClr val="C00000"/>
                </a:solidFill>
              </a:rPr>
              <a:t>c</a:t>
            </a:r>
            <a:r>
              <a:rPr lang="fr-FR" sz="4000" baseline="-25000" dirty="0" err="1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0070C0"/>
                </a:solidFill>
              </a:rPr>
              <a:t>– (n+1) </a:t>
            </a:r>
          </a:p>
          <a:p>
            <a:pPr>
              <a:buNone/>
            </a:pPr>
            <a:r>
              <a:rPr lang="fr-FR" sz="4000" dirty="0" smtClean="0"/>
              <a:t>qui donnera les </a:t>
            </a:r>
            <a:r>
              <a:rPr lang="fr-FR" sz="4000" dirty="0" smtClean="0">
                <a:solidFill>
                  <a:srgbClr val="FF0000"/>
                </a:solidFill>
              </a:rPr>
              <a:t>sommes de cartes </a:t>
            </a:r>
            <a:r>
              <a:rPr lang="fr-FR" sz="4000" dirty="0" smtClean="0">
                <a:solidFill>
                  <a:srgbClr val="00B050"/>
                </a:solidFill>
              </a:rPr>
              <a:t>sans</a:t>
            </a:r>
            <a:r>
              <a:rPr lang="fr-FR" sz="4000" dirty="0" smtClean="0">
                <a:solidFill>
                  <a:srgbClr val="FF0000"/>
                </a:solidFill>
              </a:rPr>
              <a:t> les horizontales de la dernière rangée.</a:t>
            </a:r>
            <a:endParaRPr lang="fr-FR" sz="4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sz="3800" b="1" dirty="0">
              <a:solidFill>
                <a:srgbClr val="FF0000"/>
              </a:solidFill>
            </a:endParaRPr>
          </a:p>
        </p:txBody>
      </p:sp>
      <p:sp>
        <p:nvSpPr>
          <p:cNvPr id="5" name="Double flèche horizontale 4"/>
          <p:cNvSpPr/>
          <p:nvPr/>
        </p:nvSpPr>
        <p:spPr>
          <a:xfrm>
            <a:off x="7601803" y="5090614"/>
            <a:ext cx="750627" cy="368490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603"/>
            <a:ext cx="10515600" cy="657139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Autre méthode : </a:t>
            </a:r>
            <a:r>
              <a:rPr lang="fr-FR" sz="4000" dirty="0" smtClean="0"/>
              <a:t>La suite </a:t>
            </a:r>
            <a:r>
              <a:rPr lang="fr-FR" sz="4000" b="1" dirty="0" smtClean="0">
                <a:solidFill>
                  <a:srgbClr val="FF0000"/>
                </a:solidFill>
              </a:rPr>
              <a:t>récurrente </a:t>
            </a:r>
            <a:r>
              <a:rPr lang="fr-FR" sz="4000" dirty="0" smtClean="0"/>
              <a:t>:</a:t>
            </a:r>
            <a:r>
              <a:rPr lang="fr-FR" sz="4000" dirty="0" smtClean="0">
                <a:solidFill>
                  <a:srgbClr val="FF0000"/>
                </a:solidFill>
              </a:rPr>
              <a:t> 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</a:t>
            </a:r>
            <a:r>
              <a:rPr lang="fr-FR" sz="4000" baseline="-25000" dirty="0" smtClean="0">
                <a:solidFill>
                  <a:srgbClr val="C00000"/>
                </a:solidFill>
              </a:rPr>
              <a:t>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>
                <a:solidFill>
                  <a:srgbClr val="FF0000"/>
                </a:solidFill>
              </a:rPr>
              <a:t> + 3 </a:t>
            </a:r>
            <a:endParaRPr lang="fr-FR" sz="4000" dirty="0" smtClean="0"/>
          </a:p>
          <a:p>
            <a:pPr>
              <a:buNone/>
            </a:pPr>
            <a:r>
              <a:rPr lang="fr-FR" sz="4000" dirty="0" smtClean="0">
                <a:solidFill>
                  <a:srgbClr val="00B050"/>
                </a:solidFill>
              </a:rPr>
              <a:t>Menu RECUR </a:t>
            </a:r>
            <a:r>
              <a:rPr lang="fr-FR" sz="4000" dirty="0" smtClean="0"/>
              <a:t>: </a:t>
            </a:r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	On tape TYPE F1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3n </a:t>
            </a:r>
          </a:p>
          <a:p>
            <a:pPr>
              <a:buNone/>
            </a:pPr>
            <a:r>
              <a:rPr lang="fr-FR" sz="4000" dirty="0" smtClean="0"/>
              <a:t>			ou TYPE F2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</a:p>
          <a:p>
            <a:pPr>
              <a:buNone/>
            </a:pPr>
            <a:r>
              <a:rPr lang="fr-FR" sz="4000" dirty="0" smtClean="0"/>
              <a:t>		     		qui donnera les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/>
              <a:t> </a:t>
            </a:r>
            <a:endParaRPr lang="fr-FR" sz="4000" baseline="-25000" dirty="0" smtClean="0"/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TYPE F2      </a:t>
            </a:r>
          </a:p>
          <a:p>
            <a:pPr>
              <a:buNone/>
            </a:pPr>
            <a:r>
              <a:rPr lang="fr-FR" sz="4000" dirty="0" smtClean="0"/>
              <a:t>		On tape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+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  <a:r>
              <a:rPr lang="fr-FR" sz="4000" dirty="0" smtClean="0"/>
              <a:t> </a:t>
            </a:r>
          </a:p>
          <a:p>
            <a:pPr>
              <a:buNone/>
            </a:pPr>
            <a:r>
              <a:rPr lang="fr-FR" sz="4000" dirty="0" smtClean="0"/>
              <a:t>qui donnera les </a:t>
            </a:r>
            <a:r>
              <a:rPr lang="fr-FR" sz="4000" dirty="0" smtClean="0">
                <a:solidFill>
                  <a:srgbClr val="FF0000"/>
                </a:solidFill>
              </a:rPr>
              <a:t>sommes de cartes </a:t>
            </a:r>
            <a:r>
              <a:rPr lang="fr-FR" sz="4000" dirty="0" smtClean="0">
                <a:solidFill>
                  <a:srgbClr val="00B050"/>
                </a:solidFill>
              </a:rPr>
              <a:t>avec</a:t>
            </a:r>
            <a:r>
              <a:rPr lang="fr-FR" sz="4000" dirty="0" smtClean="0">
                <a:solidFill>
                  <a:srgbClr val="FF0000"/>
                </a:solidFill>
              </a:rPr>
              <a:t> les horizontales de la dernière rangée.</a:t>
            </a:r>
            <a:endParaRPr lang="fr-FR" sz="4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err="1" smtClean="0">
                <a:solidFill>
                  <a:srgbClr val="C00000"/>
                </a:solidFill>
              </a:rPr>
              <a:t>c</a:t>
            </a:r>
            <a:r>
              <a:rPr lang="fr-FR" sz="4000" baseline="-25000" dirty="0" err="1" smtClean="0">
                <a:solidFill>
                  <a:srgbClr val="C00000"/>
                </a:solidFill>
              </a:rPr>
              <a:t>n</a:t>
            </a:r>
            <a:r>
              <a:rPr lang="fr-FR" sz="4000" baseline="-25000" dirty="0" smtClean="0">
                <a:solidFill>
                  <a:srgbClr val="C00000"/>
                </a:solidFill>
              </a:rPr>
              <a:t>+1</a:t>
            </a:r>
            <a:r>
              <a:rPr lang="fr-FR" sz="4000" dirty="0" smtClean="0"/>
              <a:t> TYPE F2      </a:t>
            </a:r>
          </a:p>
          <a:p>
            <a:pPr>
              <a:buNone/>
            </a:pPr>
            <a:r>
              <a:rPr lang="fr-FR" sz="4000" dirty="0" smtClean="0"/>
              <a:t>		On tape </a:t>
            </a:r>
            <a:r>
              <a:rPr lang="fr-FR" sz="4000" dirty="0" err="1" smtClean="0">
                <a:solidFill>
                  <a:srgbClr val="C00000"/>
                </a:solidFill>
              </a:rPr>
              <a:t>c</a:t>
            </a:r>
            <a:r>
              <a:rPr lang="fr-FR" sz="4000" baseline="-25000" dirty="0" err="1" smtClean="0">
                <a:solidFill>
                  <a:srgbClr val="C00000"/>
                </a:solidFill>
              </a:rPr>
              <a:t>n</a:t>
            </a:r>
            <a:r>
              <a:rPr lang="fr-FR" sz="4000" baseline="-25000" dirty="0" smtClean="0">
                <a:solidFill>
                  <a:srgbClr val="C00000"/>
                </a:solidFill>
              </a:rPr>
              <a:t>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+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0070C0"/>
                </a:solidFill>
              </a:rPr>
              <a:t>– (n+1)           </a:t>
            </a:r>
            <a:r>
              <a:rPr lang="fr-FR" sz="4000" dirty="0" err="1" smtClean="0">
                <a:solidFill>
                  <a:srgbClr val="C00000"/>
                </a:solidFill>
              </a:rPr>
              <a:t>c</a:t>
            </a:r>
            <a:r>
              <a:rPr lang="fr-FR" sz="4000" baseline="-25000" dirty="0" err="1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0070C0"/>
                </a:solidFill>
              </a:rPr>
              <a:t>– (n+1) </a:t>
            </a:r>
          </a:p>
          <a:p>
            <a:pPr>
              <a:buNone/>
            </a:pPr>
            <a:r>
              <a:rPr lang="fr-FR" sz="4000" dirty="0" smtClean="0"/>
              <a:t>qui donnera les </a:t>
            </a:r>
            <a:r>
              <a:rPr lang="fr-FR" sz="4000" dirty="0" smtClean="0">
                <a:solidFill>
                  <a:srgbClr val="FF0000"/>
                </a:solidFill>
              </a:rPr>
              <a:t>sommes de cartes </a:t>
            </a:r>
            <a:r>
              <a:rPr lang="fr-FR" sz="4000" dirty="0" smtClean="0">
                <a:solidFill>
                  <a:srgbClr val="00B050"/>
                </a:solidFill>
              </a:rPr>
              <a:t>sans</a:t>
            </a:r>
            <a:r>
              <a:rPr lang="fr-FR" sz="4000" dirty="0" smtClean="0">
                <a:solidFill>
                  <a:srgbClr val="FF0000"/>
                </a:solidFill>
              </a:rPr>
              <a:t> les horizontales de la dernière rangée.</a:t>
            </a:r>
          </a:p>
          <a:p>
            <a:pPr>
              <a:buNone/>
            </a:pPr>
            <a:r>
              <a:rPr lang="fr-FR" sz="4000" dirty="0" smtClean="0">
                <a:solidFill>
                  <a:srgbClr val="00B050"/>
                </a:solidFill>
              </a:rPr>
              <a:t>SET </a:t>
            </a:r>
            <a:r>
              <a:rPr lang="fr-FR" sz="4000" dirty="0" smtClean="0"/>
              <a:t>: Start </a:t>
            </a:r>
            <a:r>
              <a:rPr lang="fr-FR" sz="4000" dirty="0" smtClean="0">
                <a:solidFill>
                  <a:srgbClr val="00B050"/>
                </a:solidFill>
              </a:rPr>
              <a:t>?</a:t>
            </a:r>
            <a:r>
              <a:rPr lang="fr-FR" sz="4000" dirty="0" smtClean="0"/>
              <a:t>    End </a:t>
            </a:r>
            <a:r>
              <a:rPr lang="fr-FR" sz="4000" dirty="0" smtClean="0">
                <a:solidFill>
                  <a:srgbClr val="00B050"/>
                </a:solidFill>
              </a:rPr>
              <a:t>?</a:t>
            </a:r>
            <a:r>
              <a:rPr lang="fr-FR" sz="4000" dirty="0" smtClean="0"/>
              <a:t>     a</a:t>
            </a:r>
            <a:r>
              <a:rPr lang="fr-FR" sz="4000" baseline="-25000" dirty="0" smtClean="0"/>
              <a:t>1 </a:t>
            </a:r>
            <a:r>
              <a:rPr lang="fr-FR" sz="4000" dirty="0" smtClean="0">
                <a:solidFill>
                  <a:srgbClr val="00B050"/>
                </a:solidFill>
              </a:rPr>
              <a:t>?</a:t>
            </a:r>
            <a:r>
              <a:rPr lang="fr-FR" sz="4000" dirty="0" smtClean="0"/>
              <a:t>     b</a:t>
            </a:r>
            <a:r>
              <a:rPr lang="fr-FR" sz="4000" baseline="-25000" dirty="0" smtClean="0"/>
              <a:t>1 </a:t>
            </a:r>
            <a:r>
              <a:rPr lang="fr-FR" sz="4000" dirty="0" smtClean="0">
                <a:solidFill>
                  <a:srgbClr val="00B050"/>
                </a:solidFill>
              </a:rPr>
              <a:t>?</a:t>
            </a:r>
            <a:r>
              <a:rPr lang="fr-FR" sz="4000" dirty="0" smtClean="0"/>
              <a:t>     c</a:t>
            </a:r>
            <a:r>
              <a:rPr lang="fr-FR" sz="4000" baseline="-25000" dirty="0" smtClean="0"/>
              <a:t>1 </a:t>
            </a:r>
            <a:r>
              <a:rPr lang="fr-FR" sz="4000" dirty="0" smtClean="0">
                <a:solidFill>
                  <a:srgbClr val="00B050"/>
                </a:solidFill>
              </a:rPr>
              <a:t>?</a:t>
            </a:r>
          </a:p>
          <a:p>
            <a:pPr>
              <a:buNone/>
            </a:pPr>
            <a:endParaRPr lang="fr-FR" sz="3800" b="1" dirty="0">
              <a:solidFill>
                <a:srgbClr val="FF0000"/>
              </a:solidFill>
            </a:endParaRPr>
          </a:p>
        </p:txBody>
      </p:sp>
      <p:sp>
        <p:nvSpPr>
          <p:cNvPr id="5" name="Double flèche horizontale 4"/>
          <p:cNvSpPr/>
          <p:nvPr/>
        </p:nvSpPr>
        <p:spPr>
          <a:xfrm>
            <a:off x="7601803" y="5090614"/>
            <a:ext cx="750627" cy="368490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16908" y="512763"/>
            <a:ext cx="9144000" cy="690395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/>
              <a:t>Exercice 1 :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7869" y="1203158"/>
            <a:ext cx="11504645" cy="5384254"/>
          </a:xfrm>
        </p:spPr>
        <p:txBody>
          <a:bodyPr>
            <a:normAutofit/>
          </a:bodyPr>
          <a:lstStyle/>
          <a:p>
            <a:pPr algn="l"/>
            <a:r>
              <a:rPr lang="fr-FR" sz="3200" dirty="0" smtClean="0">
                <a:solidFill>
                  <a:srgbClr val="7030A0"/>
                </a:solidFill>
              </a:rPr>
              <a:t>(u</a:t>
            </a:r>
            <a:r>
              <a:rPr lang="fr-FR" sz="3200" baseline="-25000" dirty="0" smtClean="0">
                <a:solidFill>
                  <a:srgbClr val="7030A0"/>
                </a:solidFill>
              </a:rPr>
              <a:t>n</a:t>
            </a:r>
            <a:r>
              <a:rPr lang="fr-FR" sz="3200" dirty="0" smtClean="0">
                <a:solidFill>
                  <a:srgbClr val="7030A0"/>
                </a:solidFill>
              </a:rPr>
              <a:t>)</a:t>
            </a:r>
            <a:r>
              <a:rPr lang="fr-FR" sz="3200" baseline="-25000" dirty="0" smtClean="0">
                <a:solidFill>
                  <a:srgbClr val="7030A0"/>
                </a:solidFill>
              </a:rPr>
              <a:t> </a:t>
            </a:r>
            <a:r>
              <a:rPr lang="fr-FR" sz="3200" dirty="0" smtClean="0">
                <a:solidFill>
                  <a:srgbClr val="7030A0"/>
                </a:solidFill>
              </a:rPr>
              <a:t>est une </a:t>
            </a:r>
            <a:r>
              <a:rPr lang="fr-FR" sz="3200" dirty="0" smtClean="0">
                <a:solidFill>
                  <a:srgbClr val="FF0000"/>
                </a:solidFill>
              </a:rPr>
              <a:t>suite arithmétique </a:t>
            </a:r>
            <a:r>
              <a:rPr lang="fr-FR" sz="3200" dirty="0" smtClean="0">
                <a:solidFill>
                  <a:srgbClr val="7030A0"/>
                </a:solidFill>
              </a:rPr>
              <a:t>définie sur  N. u</a:t>
            </a:r>
            <a:r>
              <a:rPr lang="fr-FR" sz="3200" baseline="-25000" dirty="0" smtClean="0">
                <a:solidFill>
                  <a:srgbClr val="7030A0"/>
                </a:solidFill>
              </a:rPr>
              <a:t>3 </a:t>
            </a:r>
            <a:r>
              <a:rPr lang="fr-FR" sz="3200" dirty="0" smtClean="0">
                <a:solidFill>
                  <a:srgbClr val="7030A0"/>
                </a:solidFill>
              </a:rPr>
              <a:t>= 18 </a:t>
            </a:r>
            <a:r>
              <a:rPr lang="fr-FR" sz="3200" dirty="0">
                <a:solidFill>
                  <a:srgbClr val="7030A0"/>
                </a:solidFill>
              </a:rPr>
              <a:t>; </a:t>
            </a:r>
            <a:r>
              <a:rPr lang="fr-FR" sz="3200" dirty="0" smtClean="0">
                <a:solidFill>
                  <a:srgbClr val="7030A0"/>
                </a:solidFill>
              </a:rPr>
              <a:t>u</a:t>
            </a:r>
            <a:r>
              <a:rPr lang="fr-FR" sz="3200" baseline="-25000" dirty="0" smtClean="0">
                <a:solidFill>
                  <a:srgbClr val="7030A0"/>
                </a:solidFill>
              </a:rPr>
              <a:t>9 </a:t>
            </a:r>
            <a:r>
              <a:rPr lang="fr-FR" sz="3200" dirty="0">
                <a:solidFill>
                  <a:srgbClr val="7030A0"/>
                </a:solidFill>
              </a:rPr>
              <a:t>= </a:t>
            </a:r>
            <a:r>
              <a:rPr lang="fr-FR" sz="3200" dirty="0" smtClean="0">
                <a:solidFill>
                  <a:srgbClr val="7030A0"/>
                </a:solidFill>
              </a:rPr>
              <a:t>48 </a:t>
            </a:r>
          </a:p>
          <a:p>
            <a:pPr algn="l"/>
            <a:r>
              <a:rPr lang="fr-FR" sz="3200" dirty="0">
                <a:solidFill>
                  <a:srgbClr val="7030A0"/>
                </a:solidFill>
              </a:rPr>
              <a:t>Déterminez </a:t>
            </a:r>
            <a:r>
              <a:rPr lang="fr-FR" sz="3200" dirty="0" smtClean="0">
                <a:solidFill>
                  <a:srgbClr val="7030A0"/>
                </a:solidFill>
              </a:rPr>
              <a:t>le 30</a:t>
            </a:r>
            <a:r>
              <a:rPr lang="fr-FR" sz="3200" baseline="30000" dirty="0" smtClean="0">
                <a:solidFill>
                  <a:srgbClr val="7030A0"/>
                </a:solidFill>
              </a:rPr>
              <a:t>ème</a:t>
            </a:r>
            <a:r>
              <a:rPr lang="fr-FR" sz="3200" dirty="0" smtClean="0">
                <a:solidFill>
                  <a:srgbClr val="7030A0"/>
                </a:solidFill>
              </a:rPr>
              <a:t> terme.</a:t>
            </a:r>
          </a:p>
          <a:p>
            <a:pPr algn="l"/>
            <a:r>
              <a:rPr lang="fr-FR" sz="3200" b="1" dirty="0" smtClean="0">
                <a:solidFill>
                  <a:srgbClr val="00B050"/>
                </a:solidFill>
              </a:rPr>
              <a:t>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9 </a:t>
            </a:r>
            <a:r>
              <a:rPr lang="fr-FR" sz="3200" b="1" dirty="0" smtClean="0">
                <a:solidFill>
                  <a:srgbClr val="00B050"/>
                </a:solidFill>
              </a:rPr>
              <a:t>– 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3 </a:t>
            </a:r>
            <a:r>
              <a:rPr lang="fr-FR" sz="3200" b="1" dirty="0" smtClean="0">
                <a:solidFill>
                  <a:srgbClr val="00B050"/>
                </a:solidFill>
              </a:rPr>
              <a:t>= ( 9 – 3 ) r </a:t>
            </a:r>
          </a:p>
          <a:p>
            <a:pPr algn="l"/>
            <a:r>
              <a:rPr lang="fr-FR" sz="3200" dirty="0" smtClean="0"/>
              <a:t>                  u</a:t>
            </a:r>
            <a:r>
              <a:rPr lang="fr-FR" sz="3200" baseline="-25000" dirty="0" smtClean="0"/>
              <a:t>9 </a:t>
            </a:r>
            <a:r>
              <a:rPr lang="fr-FR" sz="3200" dirty="0" smtClean="0"/>
              <a:t>– u</a:t>
            </a:r>
            <a:r>
              <a:rPr lang="fr-FR" sz="3200" baseline="-25000" dirty="0" smtClean="0"/>
              <a:t>3            </a:t>
            </a:r>
            <a:r>
              <a:rPr lang="fr-FR" sz="3200" dirty="0" smtClean="0"/>
              <a:t>48 – 18         30</a:t>
            </a:r>
          </a:p>
          <a:p>
            <a:pPr algn="l"/>
            <a:r>
              <a:rPr lang="fr-FR" sz="3200" dirty="0" smtClean="0"/>
              <a:t>          </a:t>
            </a:r>
            <a:r>
              <a:rPr lang="fr-FR" sz="3200" dirty="0" smtClean="0">
                <a:solidFill>
                  <a:srgbClr val="FF0000"/>
                </a:solidFill>
              </a:rPr>
              <a:t>r</a:t>
            </a:r>
            <a:r>
              <a:rPr lang="fr-FR" sz="3200" dirty="0" smtClean="0"/>
              <a:t> =                 =                    =            = </a:t>
            </a:r>
            <a:r>
              <a:rPr lang="fr-FR" sz="3200" dirty="0" smtClean="0">
                <a:solidFill>
                  <a:srgbClr val="FF0000"/>
                </a:solidFill>
              </a:rPr>
              <a:t>5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FF0000"/>
                </a:solidFill>
              </a:rPr>
              <a:t>raison de la suite</a:t>
            </a:r>
          </a:p>
          <a:p>
            <a:pPr algn="l"/>
            <a:r>
              <a:rPr lang="fr-FR" sz="3200" dirty="0" smtClean="0"/>
              <a:t>                    9 – 3             6                6</a:t>
            </a:r>
            <a:endParaRPr lang="fr-FR" sz="3200" dirty="0" smtClean="0">
              <a:solidFill>
                <a:srgbClr val="FF0000"/>
              </a:solidFill>
            </a:endParaRPr>
          </a:p>
          <a:p>
            <a:pPr algn="l"/>
            <a:r>
              <a:rPr lang="fr-FR" sz="3200" dirty="0"/>
              <a:t>La suite </a:t>
            </a:r>
            <a:r>
              <a:rPr lang="fr-FR" sz="3200" dirty="0" smtClean="0"/>
              <a:t>est </a:t>
            </a:r>
            <a:r>
              <a:rPr lang="fr-FR" sz="3200" dirty="0"/>
              <a:t>définie </a:t>
            </a:r>
            <a:r>
              <a:rPr lang="fr-FR" sz="3200" dirty="0" smtClean="0"/>
              <a:t>sur  N = { 0 ; 1 ; 2 ; … } donc le 1</a:t>
            </a:r>
            <a:r>
              <a:rPr lang="fr-FR" sz="3200" baseline="30000" dirty="0" smtClean="0"/>
              <a:t>er</a:t>
            </a:r>
            <a:r>
              <a:rPr lang="fr-FR" sz="3200" dirty="0" smtClean="0"/>
              <a:t> terme est u</a:t>
            </a:r>
            <a:r>
              <a:rPr lang="fr-FR" sz="3200" baseline="-25000" dirty="0" smtClean="0"/>
              <a:t>0</a:t>
            </a:r>
            <a:r>
              <a:rPr lang="fr-FR" sz="3200" dirty="0" smtClean="0"/>
              <a:t>, donc le 30</a:t>
            </a:r>
            <a:r>
              <a:rPr lang="fr-FR" sz="3200" baseline="30000" dirty="0" smtClean="0"/>
              <a:t>ème</a:t>
            </a:r>
            <a:r>
              <a:rPr lang="fr-FR" sz="3200" dirty="0" smtClean="0"/>
              <a:t> terme est u</a:t>
            </a:r>
            <a:r>
              <a:rPr lang="fr-FR" sz="3200" baseline="-25000" dirty="0" smtClean="0"/>
              <a:t>29</a:t>
            </a:r>
            <a:endParaRPr lang="fr-FR" sz="3200" dirty="0" smtClean="0"/>
          </a:p>
          <a:p>
            <a:pPr algn="l"/>
            <a:r>
              <a:rPr lang="fr-FR" sz="3200" b="1" dirty="0" smtClean="0">
                <a:solidFill>
                  <a:srgbClr val="00B050"/>
                </a:solidFill>
              </a:rPr>
              <a:t>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29 </a:t>
            </a:r>
            <a:r>
              <a:rPr lang="fr-FR" sz="3200" b="1" dirty="0" smtClean="0">
                <a:solidFill>
                  <a:srgbClr val="00B050"/>
                </a:solidFill>
              </a:rPr>
              <a:t>– 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3 </a:t>
            </a:r>
            <a:r>
              <a:rPr lang="fr-FR" sz="3200" b="1" dirty="0" smtClean="0">
                <a:solidFill>
                  <a:srgbClr val="00B050"/>
                </a:solidFill>
              </a:rPr>
              <a:t>= ( 29 – 3 ) r             </a:t>
            </a:r>
            <a:r>
              <a:rPr lang="fr-FR" sz="3200" dirty="0" smtClean="0">
                <a:solidFill>
                  <a:srgbClr val="FF0000"/>
                </a:solidFill>
              </a:rPr>
              <a:t>u</a:t>
            </a:r>
            <a:r>
              <a:rPr lang="fr-FR" sz="3200" baseline="-25000" dirty="0" smtClean="0">
                <a:solidFill>
                  <a:srgbClr val="FF0000"/>
                </a:solidFill>
              </a:rPr>
              <a:t>29</a:t>
            </a:r>
            <a:r>
              <a:rPr lang="fr-FR" sz="3200" baseline="-25000" dirty="0" smtClean="0"/>
              <a:t> </a:t>
            </a:r>
            <a:r>
              <a:rPr lang="fr-FR" sz="3200" dirty="0" smtClean="0"/>
              <a:t>= u</a:t>
            </a:r>
            <a:r>
              <a:rPr lang="fr-FR" sz="3200" baseline="-25000" dirty="0" smtClean="0"/>
              <a:t>3 </a:t>
            </a:r>
            <a:r>
              <a:rPr lang="fr-FR" sz="3200" dirty="0" smtClean="0"/>
              <a:t>+ ( 29 – 3 ) r = 18 + (26)5 = </a:t>
            </a:r>
            <a:r>
              <a:rPr lang="fr-FR" sz="3200" dirty="0" smtClean="0">
                <a:solidFill>
                  <a:srgbClr val="FF0000"/>
                </a:solidFill>
              </a:rPr>
              <a:t>148</a:t>
            </a:r>
            <a:endParaRPr lang="fr-FR" sz="3200" dirty="0"/>
          </a:p>
        </p:txBody>
      </p:sp>
      <p:cxnSp>
        <p:nvCxnSpPr>
          <p:cNvPr id="6" name="Connecteur droit 5"/>
          <p:cNvCxnSpPr/>
          <p:nvPr/>
        </p:nvCxnSpPr>
        <p:spPr>
          <a:xfrm flipH="1">
            <a:off x="2018837" y="3681663"/>
            <a:ext cx="1205626" cy="118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 flipV="1">
            <a:off x="3807532" y="3677435"/>
            <a:ext cx="1534489" cy="42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 flipV="1">
            <a:off x="5804774" y="3701499"/>
            <a:ext cx="884784" cy="42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ouble flèche horizontale 7"/>
          <p:cNvSpPr/>
          <p:nvPr/>
        </p:nvSpPr>
        <p:spPr>
          <a:xfrm>
            <a:off x="4053385" y="5732059"/>
            <a:ext cx="682388" cy="341194"/>
          </a:xfrm>
          <a:prstGeom prst="leftRigh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4396847" y="4726546"/>
            <a:ext cx="1" cy="2498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7574507" y="1337481"/>
            <a:ext cx="0" cy="24565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ouble flèche horizontale 12"/>
          <p:cNvSpPr/>
          <p:nvPr/>
        </p:nvSpPr>
        <p:spPr>
          <a:xfrm>
            <a:off x="583811" y="3568771"/>
            <a:ext cx="682388" cy="341194"/>
          </a:xfrm>
          <a:prstGeom prst="leftRigh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805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603"/>
            <a:ext cx="10515600" cy="657139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Autre méthode : </a:t>
            </a:r>
            <a:r>
              <a:rPr lang="fr-FR" sz="4000" dirty="0" smtClean="0"/>
              <a:t>La suite </a:t>
            </a:r>
            <a:r>
              <a:rPr lang="fr-FR" sz="4000" b="1" dirty="0" smtClean="0">
                <a:solidFill>
                  <a:srgbClr val="FF0000"/>
                </a:solidFill>
              </a:rPr>
              <a:t>récurrente </a:t>
            </a:r>
            <a:r>
              <a:rPr lang="fr-FR" sz="4000" dirty="0" smtClean="0"/>
              <a:t>:</a:t>
            </a:r>
            <a:r>
              <a:rPr lang="fr-FR" sz="4000" dirty="0" smtClean="0">
                <a:solidFill>
                  <a:srgbClr val="FF0000"/>
                </a:solidFill>
              </a:rPr>
              <a:t> 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</a:t>
            </a:r>
            <a:r>
              <a:rPr lang="fr-FR" sz="4000" baseline="-25000" dirty="0" smtClean="0">
                <a:solidFill>
                  <a:srgbClr val="C00000"/>
                </a:solidFill>
              </a:rPr>
              <a:t>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>
                <a:solidFill>
                  <a:srgbClr val="FF0000"/>
                </a:solidFill>
              </a:rPr>
              <a:t> + 3 </a:t>
            </a:r>
            <a:endParaRPr lang="fr-FR" sz="4000" dirty="0" smtClean="0"/>
          </a:p>
          <a:p>
            <a:pPr>
              <a:buNone/>
            </a:pPr>
            <a:r>
              <a:rPr lang="fr-FR" sz="4000" dirty="0" smtClean="0">
                <a:solidFill>
                  <a:srgbClr val="00B050"/>
                </a:solidFill>
              </a:rPr>
              <a:t>Menu RECUR </a:t>
            </a:r>
            <a:r>
              <a:rPr lang="fr-FR" sz="4000" dirty="0" smtClean="0"/>
              <a:t>: </a:t>
            </a:r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	On tape TYPE F1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3n </a:t>
            </a:r>
          </a:p>
          <a:p>
            <a:pPr>
              <a:buNone/>
            </a:pPr>
            <a:r>
              <a:rPr lang="fr-FR" sz="4000" dirty="0" smtClean="0"/>
              <a:t>			ou TYPE F2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</a:p>
          <a:p>
            <a:pPr>
              <a:buNone/>
            </a:pPr>
            <a:r>
              <a:rPr lang="fr-FR" sz="4000" dirty="0" smtClean="0"/>
              <a:t>		     		qui donnera les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/>
              <a:t> </a:t>
            </a:r>
            <a:endParaRPr lang="fr-FR" sz="4000" baseline="-25000" dirty="0" smtClean="0"/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TYPE F2      </a:t>
            </a:r>
          </a:p>
          <a:p>
            <a:pPr>
              <a:buNone/>
            </a:pPr>
            <a:r>
              <a:rPr lang="fr-FR" sz="4000" dirty="0" smtClean="0"/>
              <a:t>		On tape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+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  <a:r>
              <a:rPr lang="fr-FR" sz="4000" dirty="0" smtClean="0"/>
              <a:t> </a:t>
            </a:r>
          </a:p>
          <a:p>
            <a:pPr>
              <a:buNone/>
            </a:pPr>
            <a:r>
              <a:rPr lang="fr-FR" sz="4000" dirty="0" smtClean="0"/>
              <a:t>qui donnera les </a:t>
            </a:r>
            <a:r>
              <a:rPr lang="fr-FR" sz="4000" dirty="0" smtClean="0">
                <a:solidFill>
                  <a:srgbClr val="FF0000"/>
                </a:solidFill>
              </a:rPr>
              <a:t>sommes de cartes </a:t>
            </a:r>
            <a:r>
              <a:rPr lang="fr-FR" sz="4000" dirty="0" smtClean="0">
                <a:solidFill>
                  <a:srgbClr val="00B050"/>
                </a:solidFill>
              </a:rPr>
              <a:t>avec</a:t>
            </a:r>
            <a:r>
              <a:rPr lang="fr-FR" sz="4000" dirty="0" smtClean="0">
                <a:solidFill>
                  <a:srgbClr val="FF0000"/>
                </a:solidFill>
              </a:rPr>
              <a:t> les horizontales de la dernière rangée.</a:t>
            </a:r>
            <a:endParaRPr lang="fr-FR" sz="4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err="1" smtClean="0">
                <a:solidFill>
                  <a:srgbClr val="C00000"/>
                </a:solidFill>
              </a:rPr>
              <a:t>c</a:t>
            </a:r>
            <a:r>
              <a:rPr lang="fr-FR" sz="4000" baseline="-25000" dirty="0" err="1" smtClean="0">
                <a:solidFill>
                  <a:srgbClr val="C00000"/>
                </a:solidFill>
              </a:rPr>
              <a:t>n</a:t>
            </a:r>
            <a:r>
              <a:rPr lang="fr-FR" sz="4000" baseline="-25000" dirty="0" smtClean="0">
                <a:solidFill>
                  <a:srgbClr val="C00000"/>
                </a:solidFill>
              </a:rPr>
              <a:t>+1</a:t>
            </a:r>
            <a:r>
              <a:rPr lang="fr-FR" sz="4000" dirty="0" smtClean="0"/>
              <a:t> TYPE F2      </a:t>
            </a:r>
          </a:p>
          <a:p>
            <a:pPr>
              <a:buNone/>
            </a:pPr>
            <a:r>
              <a:rPr lang="fr-FR" sz="4000" dirty="0" smtClean="0"/>
              <a:t>		On tape </a:t>
            </a:r>
            <a:r>
              <a:rPr lang="fr-FR" sz="4000" dirty="0" err="1" smtClean="0">
                <a:solidFill>
                  <a:srgbClr val="C00000"/>
                </a:solidFill>
              </a:rPr>
              <a:t>c</a:t>
            </a:r>
            <a:r>
              <a:rPr lang="fr-FR" sz="4000" baseline="-25000" dirty="0" err="1" smtClean="0">
                <a:solidFill>
                  <a:srgbClr val="C00000"/>
                </a:solidFill>
              </a:rPr>
              <a:t>n</a:t>
            </a:r>
            <a:r>
              <a:rPr lang="fr-FR" sz="4000" baseline="-25000" dirty="0" smtClean="0">
                <a:solidFill>
                  <a:srgbClr val="C00000"/>
                </a:solidFill>
              </a:rPr>
              <a:t>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+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0070C0"/>
                </a:solidFill>
              </a:rPr>
              <a:t>– (n+1)           </a:t>
            </a:r>
            <a:r>
              <a:rPr lang="fr-FR" sz="4000" dirty="0" err="1" smtClean="0">
                <a:solidFill>
                  <a:srgbClr val="C00000"/>
                </a:solidFill>
              </a:rPr>
              <a:t>c</a:t>
            </a:r>
            <a:r>
              <a:rPr lang="fr-FR" sz="4000" baseline="-25000" dirty="0" err="1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0070C0"/>
                </a:solidFill>
              </a:rPr>
              <a:t>– (n+1) </a:t>
            </a:r>
          </a:p>
          <a:p>
            <a:pPr>
              <a:buNone/>
            </a:pPr>
            <a:r>
              <a:rPr lang="fr-FR" sz="4000" dirty="0" smtClean="0"/>
              <a:t>qui donnera les </a:t>
            </a:r>
            <a:r>
              <a:rPr lang="fr-FR" sz="4000" dirty="0" smtClean="0">
                <a:solidFill>
                  <a:srgbClr val="FF0000"/>
                </a:solidFill>
              </a:rPr>
              <a:t>sommes de cartes </a:t>
            </a:r>
            <a:r>
              <a:rPr lang="fr-FR" sz="4000" dirty="0" smtClean="0">
                <a:solidFill>
                  <a:srgbClr val="00B050"/>
                </a:solidFill>
              </a:rPr>
              <a:t>sans</a:t>
            </a:r>
            <a:r>
              <a:rPr lang="fr-FR" sz="4000" dirty="0" smtClean="0">
                <a:solidFill>
                  <a:srgbClr val="FF0000"/>
                </a:solidFill>
              </a:rPr>
              <a:t> les horizontales de la dernière rangée.</a:t>
            </a:r>
          </a:p>
          <a:p>
            <a:pPr>
              <a:buNone/>
            </a:pPr>
            <a:r>
              <a:rPr lang="fr-FR" sz="4000" dirty="0" smtClean="0">
                <a:solidFill>
                  <a:srgbClr val="00B050"/>
                </a:solidFill>
              </a:rPr>
              <a:t>SET </a:t>
            </a:r>
            <a:r>
              <a:rPr lang="fr-FR" sz="4000" dirty="0" smtClean="0"/>
              <a:t>: Start </a:t>
            </a:r>
            <a:r>
              <a:rPr lang="fr-FR" sz="4000" dirty="0" smtClean="0">
                <a:solidFill>
                  <a:srgbClr val="00B050"/>
                </a:solidFill>
              </a:rPr>
              <a:t>1</a:t>
            </a:r>
            <a:r>
              <a:rPr lang="fr-FR" sz="4000" dirty="0" smtClean="0"/>
              <a:t> End </a:t>
            </a:r>
            <a:r>
              <a:rPr lang="fr-FR" sz="4000" dirty="0" smtClean="0">
                <a:solidFill>
                  <a:srgbClr val="00B050"/>
                </a:solidFill>
              </a:rPr>
              <a:t>50</a:t>
            </a:r>
            <a:r>
              <a:rPr lang="fr-FR" sz="4000" dirty="0" smtClean="0"/>
              <a:t> a</a:t>
            </a:r>
            <a:r>
              <a:rPr lang="fr-FR" sz="4000" baseline="-25000" dirty="0" smtClean="0"/>
              <a:t>1 </a:t>
            </a:r>
            <a:r>
              <a:rPr lang="fr-FR" sz="4000" dirty="0" smtClean="0">
                <a:solidFill>
                  <a:srgbClr val="00B050"/>
                </a:solidFill>
              </a:rPr>
              <a:t>3</a:t>
            </a:r>
            <a:r>
              <a:rPr lang="fr-FR" sz="4000" dirty="0" smtClean="0"/>
              <a:t> b</a:t>
            </a:r>
            <a:r>
              <a:rPr lang="fr-FR" sz="4000" baseline="-25000" dirty="0" smtClean="0"/>
              <a:t>1 </a:t>
            </a:r>
            <a:r>
              <a:rPr lang="fr-FR" sz="4000" dirty="0" smtClean="0">
                <a:solidFill>
                  <a:srgbClr val="00B050"/>
                </a:solidFill>
              </a:rPr>
              <a:t>3</a:t>
            </a:r>
            <a:r>
              <a:rPr lang="fr-FR" sz="4000" dirty="0" smtClean="0"/>
              <a:t> c</a:t>
            </a:r>
            <a:r>
              <a:rPr lang="fr-FR" sz="4000" baseline="-25000" dirty="0" smtClean="0"/>
              <a:t>1 </a:t>
            </a:r>
            <a:r>
              <a:rPr lang="fr-FR" sz="4000" dirty="0" smtClean="0">
                <a:solidFill>
                  <a:srgbClr val="00B050"/>
                </a:solidFill>
              </a:rPr>
              <a:t>2</a:t>
            </a:r>
          </a:p>
          <a:p>
            <a:pPr>
              <a:buNone/>
            </a:pPr>
            <a:endParaRPr lang="fr-FR" sz="3800" b="1" dirty="0">
              <a:solidFill>
                <a:srgbClr val="FF0000"/>
              </a:solidFill>
            </a:endParaRPr>
          </a:p>
        </p:txBody>
      </p:sp>
      <p:sp>
        <p:nvSpPr>
          <p:cNvPr id="5" name="Double flèche horizontale 4"/>
          <p:cNvSpPr/>
          <p:nvPr/>
        </p:nvSpPr>
        <p:spPr>
          <a:xfrm>
            <a:off x="7601803" y="5090614"/>
            <a:ext cx="750627" cy="368490"/>
          </a:xfrm>
          <a:prstGeom prst="leftRight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13899"/>
            <a:ext cx="10515600" cy="5122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286603"/>
            <a:ext cx="11103591" cy="657139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Autre méthode : </a:t>
            </a:r>
            <a:r>
              <a:rPr lang="fr-FR" sz="4000" dirty="0" smtClean="0"/>
              <a:t>La suite </a:t>
            </a:r>
            <a:r>
              <a:rPr lang="fr-FR" sz="4000" b="1" dirty="0" smtClean="0">
                <a:solidFill>
                  <a:srgbClr val="FF0000"/>
                </a:solidFill>
              </a:rPr>
              <a:t>récurrente </a:t>
            </a:r>
            <a:r>
              <a:rPr lang="fr-FR" sz="4000" dirty="0" smtClean="0"/>
              <a:t>:</a:t>
            </a:r>
            <a:r>
              <a:rPr lang="fr-FR" sz="4000" dirty="0" smtClean="0">
                <a:solidFill>
                  <a:srgbClr val="FF0000"/>
                </a:solidFill>
              </a:rPr>
              <a:t> u</a:t>
            </a:r>
            <a:r>
              <a:rPr lang="fr-FR" sz="4000" baseline="-25000" dirty="0" smtClean="0">
                <a:solidFill>
                  <a:srgbClr val="FF0000"/>
                </a:solidFill>
              </a:rPr>
              <a:t>n+1</a:t>
            </a:r>
            <a:r>
              <a:rPr lang="fr-FR" sz="4000" baseline="-25000" dirty="0" smtClean="0">
                <a:solidFill>
                  <a:srgbClr val="C00000"/>
                </a:solidFill>
              </a:rPr>
              <a:t>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>
                <a:solidFill>
                  <a:srgbClr val="FF0000"/>
                </a:solidFill>
              </a:rPr>
              <a:t> + 3 </a:t>
            </a:r>
            <a:endParaRPr lang="fr-FR" sz="4000" dirty="0" smtClean="0"/>
          </a:p>
          <a:p>
            <a:pPr>
              <a:buNone/>
            </a:pPr>
            <a:r>
              <a:rPr lang="fr-FR" sz="4000" dirty="0" smtClean="0">
                <a:solidFill>
                  <a:srgbClr val="00B050"/>
                </a:solidFill>
              </a:rPr>
              <a:t>Menu RECUR </a:t>
            </a:r>
            <a:r>
              <a:rPr lang="fr-FR" sz="4000" dirty="0" smtClean="0"/>
              <a:t>: </a:t>
            </a:r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	On tape TYPE F1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3n </a:t>
            </a:r>
          </a:p>
          <a:p>
            <a:pPr>
              <a:buNone/>
            </a:pPr>
            <a:r>
              <a:rPr lang="fr-FR" sz="4000" dirty="0" smtClean="0"/>
              <a:t>			ou TYPE F2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</a:p>
          <a:p>
            <a:pPr>
              <a:buNone/>
            </a:pPr>
            <a:r>
              <a:rPr lang="fr-FR" sz="4000" dirty="0" smtClean="0"/>
              <a:t>		     		qui donnera les </a:t>
            </a:r>
            <a:r>
              <a:rPr lang="fr-FR" sz="4000" dirty="0" smtClean="0">
                <a:solidFill>
                  <a:srgbClr val="FF0000"/>
                </a:solidFill>
              </a:rPr>
              <a:t>u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/>
              <a:t> </a:t>
            </a:r>
            <a:endParaRPr lang="fr-FR" sz="4000" baseline="-25000" dirty="0" smtClean="0"/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TYPE F2      </a:t>
            </a:r>
          </a:p>
          <a:p>
            <a:pPr>
              <a:buNone/>
            </a:pPr>
            <a:r>
              <a:rPr lang="fr-FR" sz="4000" dirty="0" smtClean="0"/>
              <a:t>		On tape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+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  <a:r>
              <a:rPr lang="fr-FR" sz="4000" dirty="0" smtClean="0"/>
              <a:t> </a:t>
            </a:r>
          </a:p>
          <a:p>
            <a:pPr>
              <a:buNone/>
            </a:pPr>
            <a:r>
              <a:rPr lang="fr-FR" sz="4000" dirty="0" smtClean="0"/>
              <a:t>qui donnera les </a:t>
            </a:r>
            <a:r>
              <a:rPr lang="fr-FR" sz="4000" dirty="0" smtClean="0">
                <a:solidFill>
                  <a:srgbClr val="FF0000"/>
                </a:solidFill>
              </a:rPr>
              <a:t>S’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/>
              <a:t> = u</a:t>
            </a:r>
            <a:r>
              <a:rPr lang="fr-FR" sz="4000" baseline="-25000" dirty="0" smtClean="0"/>
              <a:t>1 </a:t>
            </a:r>
            <a:r>
              <a:rPr lang="fr-FR" sz="4000" dirty="0" smtClean="0">
                <a:solidFill>
                  <a:srgbClr val="C00000"/>
                </a:solidFill>
              </a:rPr>
              <a:t>+</a:t>
            </a:r>
            <a:r>
              <a:rPr lang="fr-FR" sz="4000" dirty="0" smtClean="0"/>
              <a:t> u</a:t>
            </a:r>
            <a:r>
              <a:rPr lang="fr-FR" sz="4000" baseline="-25000" dirty="0" smtClean="0"/>
              <a:t>2 </a:t>
            </a:r>
            <a:r>
              <a:rPr lang="fr-FR" sz="4000" dirty="0" smtClean="0">
                <a:solidFill>
                  <a:srgbClr val="C00000"/>
                </a:solidFill>
              </a:rPr>
              <a:t>+</a:t>
            </a:r>
            <a:r>
              <a:rPr lang="fr-FR" sz="4000" dirty="0" smtClean="0"/>
              <a:t> … </a:t>
            </a:r>
            <a:r>
              <a:rPr lang="fr-FR" sz="4000" dirty="0" smtClean="0">
                <a:solidFill>
                  <a:srgbClr val="C00000"/>
                </a:solidFill>
              </a:rPr>
              <a:t>+</a:t>
            </a:r>
            <a:r>
              <a:rPr lang="fr-FR" sz="4000" dirty="0" smtClean="0"/>
              <a:t> u</a:t>
            </a:r>
            <a:r>
              <a:rPr lang="fr-FR" sz="4000" baseline="-25000" dirty="0" smtClean="0"/>
              <a:t>n </a:t>
            </a:r>
            <a:endParaRPr lang="fr-FR" sz="4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4000" dirty="0" smtClean="0"/>
              <a:t>Pour </a:t>
            </a:r>
            <a:r>
              <a:rPr lang="fr-FR" sz="4000" dirty="0" err="1" smtClean="0">
                <a:solidFill>
                  <a:srgbClr val="C00000"/>
                </a:solidFill>
              </a:rPr>
              <a:t>c</a:t>
            </a:r>
            <a:r>
              <a:rPr lang="fr-FR" sz="4000" baseline="-25000" dirty="0" err="1" smtClean="0">
                <a:solidFill>
                  <a:srgbClr val="C00000"/>
                </a:solidFill>
              </a:rPr>
              <a:t>n</a:t>
            </a:r>
            <a:r>
              <a:rPr lang="fr-FR" sz="4000" baseline="-25000" dirty="0" smtClean="0">
                <a:solidFill>
                  <a:srgbClr val="C00000"/>
                </a:solidFill>
              </a:rPr>
              <a:t>+1</a:t>
            </a:r>
            <a:r>
              <a:rPr lang="fr-FR" sz="4000" dirty="0" smtClean="0"/>
              <a:t> TYPE F2      </a:t>
            </a:r>
          </a:p>
          <a:p>
            <a:pPr>
              <a:buNone/>
            </a:pPr>
            <a:r>
              <a:rPr lang="fr-FR" sz="4000" dirty="0" smtClean="0"/>
              <a:t>		On tape </a:t>
            </a:r>
            <a:r>
              <a:rPr lang="fr-FR" sz="4000" dirty="0" err="1" smtClean="0">
                <a:solidFill>
                  <a:srgbClr val="C00000"/>
                </a:solidFill>
              </a:rPr>
              <a:t>c</a:t>
            </a:r>
            <a:r>
              <a:rPr lang="fr-FR" sz="4000" baseline="-25000" dirty="0" err="1" smtClean="0">
                <a:solidFill>
                  <a:srgbClr val="C00000"/>
                </a:solidFill>
              </a:rPr>
              <a:t>n</a:t>
            </a:r>
            <a:r>
              <a:rPr lang="fr-FR" sz="4000" baseline="-25000" dirty="0" smtClean="0">
                <a:solidFill>
                  <a:srgbClr val="C00000"/>
                </a:solidFill>
              </a:rPr>
              <a:t>+1</a:t>
            </a:r>
            <a:r>
              <a:rPr lang="fr-FR" sz="4000" dirty="0" smtClean="0"/>
              <a:t> = </a:t>
            </a:r>
            <a:r>
              <a:rPr lang="fr-FR" sz="4000" dirty="0" smtClean="0">
                <a:solidFill>
                  <a:srgbClr val="C00000"/>
                </a:solidFill>
              </a:rPr>
              <a:t>b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+ </a:t>
            </a:r>
            <a:r>
              <a:rPr lang="fr-FR" sz="4000" dirty="0" smtClean="0">
                <a:solidFill>
                  <a:srgbClr val="C00000"/>
                </a:solidFill>
              </a:rPr>
              <a:t>a</a:t>
            </a:r>
            <a:r>
              <a:rPr lang="fr-FR" sz="4000" baseline="-25000" dirty="0" smtClean="0">
                <a:solidFill>
                  <a:srgbClr val="C00000"/>
                </a:solidFill>
              </a:rPr>
              <a:t>n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C00000"/>
                </a:solidFill>
              </a:rPr>
              <a:t>+ 3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0070C0"/>
                </a:solidFill>
              </a:rPr>
              <a:t>– (n+1) </a:t>
            </a:r>
          </a:p>
          <a:p>
            <a:pPr>
              <a:buNone/>
            </a:pPr>
            <a:r>
              <a:rPr lang="fr-FR" sz="4000" dirty="0" smtClean="0"/>
              <a:t>qui donnera les </a:t>
            </a:r>
            <a:r>
              <a:rPr lang="fr-FR" sz="4000" dirty="0" smtClean="0">
                <a:solidFill>
                  <a:srgbClr val="FF0000"/>
                </a:solidFill>
              </a:rPr>
              <a:t>S</a:t>
            </a:r>
            <a:r>
              <a:rPr lang="fr-FR" sz="4000" baseline="-25000" dirty="0" smtClean="0">
                <a:solidFill>
                  <a:srgbClr val="FF0000"/>
                </a:solidFill>
              </a:rPr>
              <a:t>n</a:t>
            </a:r>
            <a:r>
              <a:rPr lang="fr-FR" sz="4000" dirty="0" smtClean="0"/>
              <a:t> = u</a:t>
            </a:r>
            <a:r>
              <a:rPr lang="fr-FR" sz="4000" baseline="-25000" dirty="0" smtClean="0"/>
              <a:t>1 </a:t>
            </a:r>
            <a:r>
              <a:rPr lang="fr-FR" sz="4000" dirty="0" smtClean="0">
                <a:solidFill>
                  <a:srgbClr val="C00000"/>
                </a:solidFill>
              </a:rPr>
              <a:t>+</a:t>
            </a:r>
            <a:r>
              <a:rPr lang="fr-FR" sz="4000" dirty="0" smtClean="0"/>
              <a:t> u</a:t>
            </a:r>
            <a:r>
              <a:rPr lang="fr-FR" sz="4000" baseline="-25000" dirty="0" smtClean="0"/>
              <a:t>2 </a:t>
            </a:r>
            <a:r>
              <a:rPr lang="fr-FR" sz="4000" dirty="0" smtClean="0">
                <a:solidFill>
                  <a:srgbClr val="C00000"/>
                </a:solidFill>
              </a:rPr>
              <a:t>+</a:t>
            </a:r>
            <a:r>
              <a:rPr lang="fr-FR" sz="4000" dirty="0" smtClean="0"/>
              <a:t> … </a:t>
            </a:r>
            <a:r>
              <a:rPr lang="fr-FR" sz="4000" dirty="0" smtClean="0">
                <a:solidFill>
                  <a:srgbClr val="C00000"/>
                </a:solidFill>
              </a:rPr>
              <a:t>+</a:t>
            </a:r>
            <a:r>
              <a:rPr lang="fr-FR" sz="4000" dirty="0" smtClean="0"/>
              <a:t> u</a:t>
            </a:r>
            <a:r>
              <a:rPr lang="fr-FR" sz="4000" baseline="-25000" dirty="0" smtClean="0"/>
              <a:t>n </a:t>
            </a:r>
            <a:r>
              <a:rPr lang="fr-FR" sz="4000" dirty="0" smtClean="0">
                <a:solidFill>
                  <a:srgbClr val="0070C0"/>
                </a:solidFill>
              </a:rPr>
              <a:t>– n </a:t>
            </a:r>
          </a:p>
          <a:p>
            <a:pPr>
              <a:buNone/>
            </a:pPr>
            <a:r>
              <a:rPr lang="fr-FR" sz="4000" dirty="0" smtClean="0">
                <a:solidFill>
                  <a:srgbClr val="00B050"/>
                </a:solidFill>
              </a:rPr>
              <a:t>SET </a:t>
            </a:r>
            <a:r>
              <a:rPr lang="fr-FR" sz="4000" dirty="0" smtClean="0"/>
              <a:t>: Start </a:t>
            </a:r>
            <a:r>
              <a:rPr lang="fr-FR" sz="4000" dirty="0" smtClean="0">
                <a:solidFill>
                  <a:srgbClr val="00B050"/>
                </a:solidFill>
              </a:rPr>
              <a:t>1</a:t>
            </a:r>
            <a:r>
              <a:rPr lang="fr-FR" sz="4000" dirty="0" smtClean="0"/>
              <a:t> End </a:t>
            </a:r>
            <a:r>
              <a:rPr lang="fr-FR" sz="4000" dirty="0" smtClean="0">
                <a:solidFill>
                  <a:srgbClr val="00B050"/>
                </a:solidFill>
              </a:rPr>
              <a:t>50</a:t>
            </a:r>
            <a:r>
              <a:rPr lang="fr-FR" sz="4000" dirty="0" smtClean="0"/>
              <a:t> a</a:t>
            </a:r>
            <a:r>
              <a:rPr lang="fr-FR" sz="4000" baseline="-25000" dirty="0" smtClean="0"/>
              <a:t>1 </a:t>
            </a:r>
            <a:r>
              <a:rPr lang="fr-FR" sz="4000" dirty="0" smtClean="0">
                <a:solidFill>
                  <a:srgbClr val="00B050"/>
                </a:solidFill>
              </a:rPr>
              <a:t>3</a:t>
            </a:r>
            <a:r>
              <a:rPr lang="fr-FR" sz="4000" dirty="0" smtClean="0"/>
              <a:t> b</a:t>
            </a:r>
            <a:r>
              <a:rPr lang="fr-FR" sz="4000" baseline="-25000" dirty="0" smtClean="0"/>
              <a:t>1 </a:t>
            </a:r>
            <a:r>
              <a:rPr lang="fr-FR" sz="4000" dirty="0" smtClean="0">
                <a:solidFill>
                  <a:srgbClr val="00B050"/>
                </a:solidFill>
              </a:rPr>
              <a:t>3</a:t>
            </a:r>
            <a:r>
              <a:rPr lang="fr-FR" sz="4000" dirty="0" smtClean="0"/>
              <a:t> c</a:t>
            </a:r>
            <a:r>
              <a:rPr lang="fr-FR" sz="4000" baseline="-25000" dirty="0" smtClean="0"/>
              <a:t>1 </a:t>
            </a:r>
            <a:r>
              <a:rPr lang="fr-FR" sz="4000" dirty="0" smtClean="0">
                <a:solidFill>
                  <a:srgbClr val="00B050"/>
                </a:solidFill>
              </a:rPr>
              <a:t>2 </a:t>
            </a:r>
            <a:r>
              <a:rPr lang="fr-FR" sz="4000" dirty="0" smtClean="0"/>
              <a:t>EXE EXIT</a:t>
            </a:r>
          </a:p>
          <a:p>
            <a:pPr>
              <a:buNone/>
            </a:pPr>
            <a:r>
              <a:rPr lang="fr-FR" sz="4000" dirty="0" smtClean="0"/>
              <a:t>					</a:t>
            </a:r>
            <a:r>
              <a:rPr lang="fr-FR" sz="4000" dirty="0" smtClean="0">
                <a:solidFill>
                  <a:srgbClr val="C00000"/>
                </a:solidFill>
              </a:rPr>
              <a:t> </a:t>
            </a:r>
            <a:r>
              <a:rPr lang="fr-FR" sz="4000" dirty="0" smtClean="0"/>
              <a:t>puis </a:t>
            </a:r>
            <a:r>
              <a:rPr lang="fr-FR" sz="4000" dirty="0" err="1" smtClean="0">
                <a:solidFill>
                  <a:srgbClr val="00B050"/>
                </a:solidFill>
              </a:rPr>
              <a:t>Tabl</a:t>
            </a:r>
            <a:r>
              <a:rPr lang="fr-FR" sz="4000" dirty="0" smtClean="0">
                <a:solidFill>
                  <a:srgbClr val="00B050"/>
                </a:solidFill>
              </a:rPr>
              <a:t> </a:t>
            </a:r>
            <a:r>
              <a:rPr lang="fr-FR" sz="4000" dirty="0" smtClean="0"/>
              <a:t>:    On lit :</a:t>
            </a:r>
          </a:p>
          <a:p>
            <a:pPr>
              <a:buNone/>
            </a:pPr>
            <a:r>
              <a:rPr lang="fr-FR" sz="4000" dirty="0" smtClean="0"/>
              <a:t>Réponse :</a:t>
            </a:r>
            <a:r>
              <a:rPr lang="fr-FR" sz="4000" dirty="0" smtClean="0">
                <a:solidFill>
                  <a:srgbClr val="FF0000"/>
                </a:solidFill>
              </a:rPr>
              <a:t> S</a:t>
            </a:r>
            <a:r>
              <a:rPr lang="fr-FR" sz="4000" baseline="-25000" dirty="0" smtClean="0">
                <a:solidFill>
                  <a:srgbClr val="FF0000"/>
                </a:solidFill>
              </a:rPr>
              <a:t>36</a:t>
            </a:r>
            <a:r>
              <a:rPr lang="fr-FR" sz="4000" dirty="0" smtClean="0">
                <a:solidFill>
                  <a:srgbClr val="FF0000"/>
                </a:solidFill>
              </a:rPr>
              <a:t>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0070C0"/>
                </a:solidFill>
              </a:rPr>
              <a:t>u</a:t>
            </a:r>
            <a:r>
              <a:rPr lang="fr-FR" sz="4000" baseline="-25000" dirty="0" smtClean="0">
                <a:solidFill>
                  <a:srgbClr val="0070C0"/>
                </a:solidFill>
              </a:rPr>
              <a:t>1 </a:t>
            </a:r>
            <a:r>
              <a:rPr lang="fr-FR" sz="4000" dirty="0" smtClean="0"/>
              <a:t>+ </a:t>
            </a:r>
            <a:r>
              <a:rPr lang="fr-FR" sz="4000" dirty="0" smtClean="0">
                <a:solidFill>
                  <a:srgbClr val="0070C0"/>
                </a:solidFill>
              </a:rPr>
              <a:t>u</a:t>
            </a:r>
            <a:r>
              <a:rPr lang="fr-FR" sz="4000" baseline="-25000" dirty="0" smtClean="0">
                <a:solidFill>
                  <a:srgbClr val="0070C0"/>
                </a:solidFill>
              </a:rPr>
              <a:t>2 </a:t>
            </a:r>
            <a:r>
              <a:rPr lang="fr-FR" sz="4000" dirty="0" smtClean="0"/>
              <a:t>+ … + </a:t>
            </a:r>
            <a:r>
              <a:rPr lang="fr-FR" sz="4000" dirty="0" smtClean="0">
                <a:solidFill>
                  <a:srgbClr val="0070C0"/>
                </a:solidFill>
              </a:rPr>
              <a:t>u</a:t>
            </a:r>
            <a:r>
              <a:rPr lang="fr-FR" sz="4000" baseline="-25000" dirty="0" smtClean="0">
                <a:solidFill>
                  <a:srgbClr val="0070C0"/>
                </a:solidFill>
              </a:rPr>
              <a:t>36 </a:t>
            </a:r>
            <a:r>
              <a:rPr lang="fr-FR" sz="4000" dirty="0" smtClean="0">
                <a:solidFill>
                  <a:srgbClr val="0070C0"/>
                </a:solidFill>
              </a:rPr>
              <a:t>– 36 </a:t>
            </a:r>
            <a:r>
              <a:rPr lang="fr-FR" sz="4000" dirty="0" smtClean="0"/>
              <a:t>= 1962 cartes</a:t>
            </a:r>
            <a:r>
              <a:rPr lang="fr-FR" sz="4000" dirty="0" smtClean="0">
                <a:solidFill>
                  <a:srgbClr val="FF0000"/>
                </a:solidFill>
              </a:rPr>
              <a:t> &lt;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00B050"/>
                </a:solidFill>
              </a:rPr>
              <a:t>2000</a:t>
            </a:r>
          </a:p>
          <a:p>
            <a:pPr>
              <a:buNone/>
            </a:pPr>
            <a:r>
              <a:rPr lang="fr-FR" sz="4000" dirty="0" smtClean="0">
                <a:solidFill>
                  <a:srgbClr val="FF0000"/>
                </a:solidFill>
              </a:rPr>
              <a:t>	S</a:t>
            </a:r>
            <a:r>
              <a:rPr lang="fr-FR" sz="4000" baseline="-25000" dirty="0" smtClean="0">
                <a:solidFill>
                  <a:srgbClr val="FF0000"/>
                </a:solidFill>
              </a:rPr>
              <a:t>37</a:t>
            </a:r>
            <a:r>
              <a:rPr lang="fr-FR" sz="4000" dirty="0" smtClean="0">
                <a:solidFill>
                  <a:srgbClr val="FF0000"/>
                </a:solidFill>
              </a:rPr>
              <a:t> </a:t>
            </a:r>
            <a:r>
              <a:rPr lang="fr-FR" sz="4000" dirty="0" smtClean="0"/>
              <a:t>= </a:t>
            </a:r>
            <a:r>
              <a:rPr lang="fr-FR" sz="4000" dirty="0" smtClean="0">
                <a:solidFill>
                  <a:srgbClr val="0070C0"/>
                </a:solidFill>
              </a:rPr>
              <a:t>u</a:t>
            </a:r>
            <a:r>
              <a:rPr lang="fr-FR" sz="4000" baseline="-25000" dirty="0" smtClean="0">
                <a:solidFill>
                  <a:srgbClr val="0070C0"/>
                </a:solidFill>
              </a:rPr>
              <a:t>1 </a:t>
            </a:r>
            <a:r>
              <a:rPr lang="fr-FR" sz="4000" dirty="0" smtClean="0"/>
              <a:t>+ </a:t>
            </a:r>
            <a:r>
              <a:rPr lang="fr-FR" sz="4000" dirty="0" smtClean="0">
                <a:solidFill>
                  <a:srgbClr val="0070C0"/>
                </a:solidFill>
              </a:rPr>
              <a:t>u</a:t>
            </a:r>
            <a:r>
              <a:rPr lang="fr-FR" sz="4000" baseline="-25000" dirty="0" smtClean="0">
                <a:solidFill>
                  <a:srgbClr val="0070C0"/>
                </a:solidFill>
              </a:rPr>
              <a:t>2 </a:t>
            </a:r>
            <a:r>
              <a:rPr lang="fr-FR" sz="4000" dirty="0" smtClean="0"/>
              <a:t>+ … + </a:t>
            </a:r>
            <a:r>
              <a:rPr lang="fr-FR" sz="4000" dirty="0" smtClean="0">
                <a:solidFill>
                  <a:srgbClr val="0070C0"/>
                </a:solidFill>
              </a:rPr>
              <a:t>u</a:t>
            </a:r>
            <a:r>
              <a:rPr lang="fr-FR" sz="4000" baseline="-25000" dirty="0" smtClean="0">
                <a:solidFill>
                  <a:srgbClr val="0070C0"/>
                </a:solidFill>
              </a:rPr>
              <a:t>37 </a:t>
            </a:r>
            <a:r>
              <a:rPr lang="fr-FR" sz="4000" dirty="0" smtClean="0">
                <a:solidFill>
                  <a:srgbClr val="0070C0"/>
                </a:solidFill>
              </a:rPr>
              <a:t>– 37 </a:t>
            </a:r>
            <a:r>
              <a:rPr lang="fr-FR" sz="4000" dirty="0" smtClean="0"/>
              <a:t>= 2072 cartes </a:t>
            </a:r>
            <a:r>
              <a:rPr lang="fr-FR" sz="4000" dirty="0" smtClean="0">
                <a:solidFill>
                  <a:srgbClr val="FF0000"/>
                </a:solidFill>
              </a:rPr>
              <a:t>&gt;</a:t>
            </a:r>
            <a:r>
              <a:rPr lang="fr-FR" sz="4000" dirty="0" smtClean="0"/>
              <a:t> </a:t>
            </a:r>
            <a:r>
              <a:rPr lang="fr-FR" sz="4000" dirty="0" smtClean="0">
                <a:solidFill>
                  <a:srgbClr val="00B050"/>
                </a:solidFill>
              </a:rPr>
              <a:t>2000</a:t>
            </a:r>
            <a:r>
              <a:rPr lang="fr-FR" sz="4000" dirty="0" smtClean="0"/>
              <a:t>           maxi </a:t>
            </a:r>
            <a:r>
              <a:rPr lang="fr-FR" sz="4000" dirty="0" smtClean="0">
                <a:solidFill>
                  <a:srgbClr val="FF0000"/>
                </a:solidFill>
              </a:rPr>
              <a:t>36 couches</a:t>
            </a:r>
            <a:endParaRPr lang="fr-FR" sz="4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sz="38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772399" y="1044464"/>
          <a:ext cx="40103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575"/>
                <a:gridCol w="891540"/>
                <a:gridCol w="1113610"/>
                <a:gridCol w="1002575"/>
              </a:tblGrid>
              <a:tr h="0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n+1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lang="fr-FR" sz="28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fr-FR" sz="2800" baseline="-25000" dirty="0" smtClean="0">
                          <a:solidFill>
                            <a:schemeClr val="bg1"/>
                          </a:solidFill>
                        </a:rPr>
                        <a:t>n+1</a:t>
                      </a:r>
                      <a:endParaRPr lang="fr-FR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 err="1" smtClean="0">
                          <a:solidFill>
                            <a:schemeClr val="bg1"/>
                          </a:solidFill>
                        </a:rPr>
                        <a:t>c</a:t>
                      </a:r>
                      <a:r>
                        <a:rPr lang="fr-FR" sz="2800" baseline="-25000" dirty="0" err="1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fr-FR" sz="2800" baseline="-25000" dirty="0" smtClean="0">
                          <a:solidFill>
                            <a:schemeClr val="bg1"/>
                          </a:solidFill>
                        </a:rPr>
                        <a:t>+1</a:t>
                      </a:r>
                      <a:endParaRPr lang="fr-FR" sz="28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7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9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15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etc</a:t>
                      </a:r>
                      <a:r>
                        <a:rPr lang="fr-FR" sz="2400" dirty="0" smtClean="0"/>
                        <a:t>…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105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1855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108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1962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111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2072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etc</a:t>
                      </a:r>
                      <a:r>
                        <a:rPr lang="fr-FR" sz="2400" dirty="0" smtClean="0"/>
                        <a:t>…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3775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Connecteur droit 5"/>
          <p:cNvCxnSpPr/>
          <p:nvPr/>
        </p:nvCxnSpPr>
        <p:spPr>
          <a:xfrm flipH="1">
            <a:off x="10578575" y="4259076"/>
            <a:ext cx="1397725" cy="0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èche droite 6"/>
          <p:cNvSpPr/>
          <p:nvPr/>
        </p:nvSpPr>
        <p:spPr>
          <a:xfrm>
            <a:off x="8052179" y="6237026"/>
            <a:ext cx="614149" cy="341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16908" y="512763"/>
            <a:ext cx="9144000" cy="1258372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rgbClr val="FF0000"/>
                </a:solidFill>
              </a:rPr>
              <a:t>Exercice 2 :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7869" y="1979184"/>
            <a:ext cx="11504645" cy="4608228"/>
          </a:xfrm>
        </p:spPr>
        <p:txBody>
          <a:bodyPr>
            <a:normAutofit/>
          </a:bodyPr>
          <a:lstStyle/>
          <a:p>
            <a:pPr algn="l"/>
            <a:r>
              <a:rPr lang="fr-FR" sz="6500" dirty="0" smtClean="0"/>
              <a:t>(u</a:t>
            </a:r>
            <a:r>
              <a:rPr lang="fr-FR" sz="6500" baseline="-25000" dirty="0" smtClean="0"/>
              <a:t>n</a:t>
            </a:r>
            <a:r>
              <a:rPr lang="fr-FR" sz="6500" dirty="0" smtClean="0"/>
              <a:t>)</a:t>
            </a:r>
            <a:r>
              <a:rPr lang="fr-FR" sz="6500" baseline="-25000" dirty="0" smtClean="0"/>
              <a:t> </a:t>
            </a:r>
            <a:r>
              <a:rPr lang="fr-FR" sz="6500" dirty="0" smtClean="0"/>
              <a:t>est une suite arithmétique </a:t>
            </a:r>
          </a:p>
          <a:p>
            <a:pPr algn="l"/>
            <a:r>
              <a:rPr lang="fr-FR" sz="6500" dirty="0" smtClean="0"/>
              <a:t>		définie sur  N. </a:t>
            </a:r>
          </a:p>
          <a:p>
            <a:pPr algn="l"/>
            <a:r>
              <a:rPr lang="fr-FR" sz="6500" dirty="0" smtClean="0"/>
              <a:t>		u</a:t>
            </a:r>
            <a:r>
              <a:rPr lang="fr-FR" sz="6500" baseline="-25000" dirty="0" smtClean="0"/>
              <a:t>5 </a:t>
            </a:r>
            <a:r>
              <a:rPr lang="fr-FR" sz="6500" dirty="0" smtClean="0"/>
              <a:t>= 45         u</a:t>
            </a:r>
            <a:r>
              <a:rPr lang="fr-FR" sz="6500" baseline="-25000" dirty="0" smtClean="0"/>
              <a:t>14 </a:t>
            </a:r>
            <a:r>
              <a:rPr lang="fr-FR" sz="6500" dirty="0"/>
              <a:t>= </a:t>
            </a:r>
            <a:r>
              <a:rPr lang="fr-FR" sz="6500" dirty="0" smtClean="0"/>
              <a:t>27 </a:t>
            </a:r>
          </a:p>
          <a:p>
            <a:pPr algn="l"/>
            <a:r>
              <a:rPr lang="fr-FR" sz="6500" dirty="0"/>
              <a:t>Déterminez </a:t>
            </a:r>
            <a:r>
              <a:rPr lang="fr-FR" sz="6500" dirty="0" smtClean="0"/>
              <a:t>le 1</a:t>
            </a:r>
            <a:r>
              <a:rPr lang="fr-FR" sz="6500" baseline="30000" dirty="0" smtClean="0"/>
              <a:t>er</a:t>
            </a:r>
            <a:r>
              <a:rPr lang="fr-FR" sz="6500" dirty="0" smtClean="0"/>
              <a:t> terme.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6260264" y="3202000"/>
            <a:ext cx="2287" cy="50841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2407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16908" y="512763"/>
            <a:ext cx="9144000" cy="690395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/>
              <a:t>Exercice 2 :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7869" y="1203158"/>
            <a:ext cx="11504645" cy="5384254"/>
          </a:xfrm>
        </p:spPr>
        <p:txBody>
          <a:bodyPr>
            <a:normAutofit/>
          </a:bodyPr>
          <a:lstStyle/>
          <a:p>
            <a:pPr algn="l"/>
            <a:r>
              <a:rPr lang="fr-FR" sz="3200" dirty="0" smtClean="0">
                <a:solidFill>
                  <a:srgbClr val="7030A0"/>
                </a:solidFill>
              </a:rPr>
              <a:t>(u</a:t>
            </a:r>
            <a:r>
              <a:rPr lang="fr-FR" sz="3200" baseline="-25000" dirty="0" smtClean="0">
                <a:solidFill>
                  <a:srgbClr val="7030A0"/>
                </a:solidFill>
              </a:rPr>
              <a:t>n</a:t>
            </a:r>
            <a:r>
              <a:rPr lang="fr-FR" sz="3200" dirty="0" smtClean="0">
                <a:solidFill>
                  <a:srgbClr val="7030A0"/>
                </a:solidFill>
              </a:rPr>
              <a:t>)</a:t>
            </a:r>
            <a:r>
              <a:rPr lang="fr-FR" sz="3200" baseline="-25000" dirty="0" smtClean="0">
                <a:solidFill>
                  <a:srgbClr val="7030A0"/>
                </a:solidFill>
              </a:rPr>
              <a:t> </a:t>
            </a:r>
            <a:r>
              <a:rPr lang="fr-FR" sz="3200" dirty="0" smtClean="0">
                <a:solidFill>
                  <a:srgbClr val="7030A0"/>
                </a:solidFill>
              </a:rPr>
              <a:t>est une </a:t>
            </a:r>
            <a:r>
              <a:rPr lang="fr-FR" sz="3200" dirty="0" smtClean="0">
                <a:solidFill>
                  <a:srgbClr val="FF0000"/>
                </a:solidFill>
              </a:rPr>
              <a:t>suite arithmétique </a:t>
            </a:r>
            <a:r>
              <a:rPr lang="fr-FR" sz="3200" dirty="0" smtClean="0">
                <a:solidFill>
                  <a:srgbClr val="7030A0"/>
                </a:solidFill>
              </a:rPr>
              <a:t>définie sur  N. u</a:t>
            </a:r>
            <a:r>
              <a:rPr lang="fr-FR" sz="3200" baseline="-25000" dirty="0" smtClean="0">
                <a:solidFill>
                  <a:srgbClr val="7030A0"/>
                </a:solidFill>
              </a:rPr>
              <a:t>5 </a:t>
            </a:r>
            <a:r>
              <a:rPr lang="fr-FR" sz="3200" dirty="0" smtClean="0">
                <a:solidFill>
                  <a:srgbClr val="7030A0"/>
                </a:solidFill>
              </a:rPr>
              <a:t>= 45 </a:t>
            </a:r>
            <a:r>
              <a:rPr lang="fr-FR" sz="3200" dirty="0">
                <a:solidFill>
                  <a:srgbClr val="7030A0"/>
                </a:solidFill>
              </a:rPr>
              <a:t>; </a:t>
            </a:r>
            <a:r>
              <a:rPr lang="fr-FR" sz="3200" dirty="0" smtClean="0">
                <a:solidFill>
                  <a:srgbClr val="7030A0"/>
                </a:solidFill>
              </a:rPr>
              <a:t>u</a:t>
            </a:r>
            <a:r>
              <a:rPr lang="fr-FR" sz="3200" baseline="-25000" dirty="0" smtClean="0">
                <a:solidFill>
                  <a:srgbClr val="7030A0"/>
                </a:solidFill>
              </a:rPr>
              <a:t>14 </a:t>
            </a:r>
            <a:r>
              <a:rPr lang="fr-FR" sz="3200" dirty="0">
                <a:solidFill>
                  <a:srgbClr val="7030A0"/>
                </a:solidFill>
              </a:rPr>
              <a:t>= </a:t>
            </a:r>
            <a:r>
              <a:rPr lang="fr-FR" sz="3200" dirty="0" smtClean="0">
                <a:solidFill>
                  <a:srgbClr val="7030A0"/>
                </a:solidFill>
              </a:rPr>
              <a:t>27 </a:t>
            </a:r>
          </a:p>
          <a:p>
            <a:pPr algn="l"/>
            <a:r>
              <a:rPr lang="fr-FR" sz="3200" dirty="0">
                <a:solidFill>
                  <a:srgbClr val="7030A0"/>
                </a:solidFill>
              </a:rPr>
              <a:t>Déterminez </a:t>
            </a:r>
            <a:r>
              <a:rPr lang="fr-FR" sz="3200" dirty="0" smtClean="0">
                <a:solidFill>
                  <a:srgbClr val="7030A0"/>
                </a:solidFill>
              </a:rPr>
              <a:t>le 30</a:t>
            </a:r>
            <a:r>
              <a:rPr lang="fr-FR" sz="3200" baseline="30000" dirty="0" smtClean="0">
                <a:solidFill>
                  <a:srgbClr val="7030A0"/>
                </a:solidFill>
              </a:rPr>
              <a:t>ème</a:t>
            </a:r>
            <a:r>
              <a:rPr lang="fr-FR" sz="3200" dirty="0" smtClean="0">
                <a:solidFill>
                  <a:srgbClr val="7030A0"/>
                </a:solidFill>
              </a:rPr>
              <a:t> terme.</a:t>
            </a:r>
          </a:p>
          <a:p>
            <a:pPr algn="l"/>
            <a:r>
              <a:rPr lang="fr-FR" sz="3200" b="1" dirty="0" smtClean="0">
                <a:solidFill>
                  <a:srgbClr val="00B050"/>
                </a:solidFill>
              </a:rPr>
              <a:t>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14 </a:t>
            </a:r>
            <a:r>
              <a:rPr lang="fr-FR" sz="3200" b="1" dirty="0" smtClean="0">
                <a:solidFill>
                  <a:srgbClr val="00B050"/>
                </a:solidFill>
              </a:rPr>
              <a:t>– 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5 </a:t>
            </a:r>
            <a:r>
              <a:rPr lang="fr-FR" sz="3200" b="1" dirty="0" smtClean="0">
                <a:solidFill>
                  <a:srgbClr val="00B050"/>
                </a:solidFill>
              </a:rPr>
              <a:t>= ( 14 – 5 ) r </a:t>
            </a:r>
          </a:p>
          <a:p>
            <a:pPr algn="l"/>
            <a:r>
              <a:rPr lang="fr-FR" sz="3200" dirty="0" smtClean="0"/>
              <a:t>                 u</a:t>
            </a:r>
            <a:r>
              <a:rPr lang="fr-FR" sz="3200" baseline="-25000" dirty="0" smtClean="0"/>
              <a:t>14 </a:t>
            </a:r>
            <a:r>
              <a:rPr lang="fr-FR" sz="3200" dirty="0" smtClean="0"/>
              <a:t>– u</a:t>
            </a:r>
            <a:r>
              <a:rPr lang="fr-FR" sz="3200" baseline="-25000" dirty="0" smtClean="0"/>
              <a:t>5            </a:t>
            </a:r>
            <a:r>
              <a:rPr lang="fr-FR" sz="3200" dirty="0" smtClean="0"/>
              <a:t>27 – 45         - 18</a:t>
            </a:r>
          </a:p>
          <a:p>
            <a:pPr algn="l"/>
            <a:r>
              <a:rPr lang="fr-FR" sz="3200" dirty="0" smtClean="0"/>
              <a:t>          </a:t>
            </a:r>
            <a:r>
              <a:rPr lang="fr-FR" sz="3200" dirty="0" smtClean="0">
                <a:solidFill>
                  <a:srgbClr val="FF0000"/>
                </a:solidFill>
              </a:rPr>
              <a:t>r</a:t>
            </a:r>
            <a:r>
              <a:rPr lang="fr-FR" sz="3200" dirty="0" smtClean="0"/>
              <a:t> =                   =                    =            = </a:t>
            </a:r>
            <a:r>
              <a:rPr lang="fr-FR" sz="3200" dirty="0" smtClean="0">
                <a:solidFill>
                  <a:srgbClr val="FF0000"/>
                </a:solidFill>
              </a:rPr>
              <a:t>- 2</a:t>
            </a:r>
            <a:r>
              <a:rPr lang="fr-FR" sz="3200" dirty="0" smtClean="0"/>
              <a:t> = </a:t>
            </a:r>
            <a:r>
              <a:rPr lang="fr-FR" sz="3200" dirty="0" smtClean="0">
                <a:solidFill>
                  <a:srgbClr val="FF0000"/>
                </a:solidFill>
              </a:rPr>
              <a:t>raison de la suite</a:t>
            </a:r>
          </a:p>
          <a:p>
            <a:pPr algn="l"/>
            <a:r>
              <a:rPr lang="fr-FR" sz="3200" dirty="0" smtClean="0"/>
              <a:t>                  14 – 5              9                  9</a:t>
            </a:r>
            <a:endParaRPr lang="fr-FR" sz="3200" dirty="0" smtClean="0">
              <a:solidFill>
                <a:srgbClr val="FF0000"/>
              </a:solidFill>
            </a:endParaRPr>
          </a:p>
          <a:p>
            <a:pPr algn="l"/>
            <a:r>
              <a:rPr lang="fr-FR" sz="3200" dirty="0"/>
              <a:t>La suite </a:t>
            </a:r>
            <a:r>
              <a:rPr lang="fr-FR" sz="3200" dirty="0" smtClean="0"/>
              <a:t>est </a:t>
            </a:r>
            <a:r>
              <a:rPr lang="fr-FR" sz="3200" dirty="0"/>
              <a:t>définie sur </a:t>
            </a:r>
            <a:r>
              <a:rPr lang="fr-FR" sz="3200" dirty="0" smtClean="0"/>
              <a:t> N = { 0 ; 1 ; 2 ; … } donc le 1</a:t>
            </a:r>
            <a:r>
              <a:rPr lang="fr-FR" sz="3200" baseline="30000" dirty="0" smtClean="0"/>
              <a:t>er</a:t>
            </a:r>
            <a:r>
              <a:rPr lang="fr-FR" sz="3200" dirty="0" smtClean="0"/>
              <a:t> terme est u</a:t>
            </a:r>
            <a:r>
              <a:rPr lang="fr-FR" sz="3200" baseline="-25000" dirty="0" smtClean="0"/>
              <a:t>0</a:t>
            </a:r>
            <a:endParaRPr lang="fr-FR" sz="3200" dirty="0" smtClean="0"/>
          </a:p>
          <a:p>
            <a:pPr algn="l"/>
            <a:r>
              <a:rPr lang="fr-FR" sz="3200" b="1" dirty="0" smtClean="0">
                <a:solidFill>
                  <a:srgbClr val="00B050"/>
                </a:solidFill>
              </a:rPr>
              <a:t>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5 </a:t>
            </a:r>
            <a:r>
              <a:rPr lang="fr-FR" sz="3200" b="1" dirty="0" smtClean="0">
                <a:solidFill>
                  <a:srgbClr val="00B050"/>
                </a:solidFill>
              </a:rPr>
              <a:t>– u</a:t>
            </a:r>
            <a:r>
              <a:rPr lang="fr-FR" sz="3200" b="1" baseline="-25000" dirty="0" smtClean="0">
                <a:solidFill>
                  <a:srgbClr val="00B050"/>
                </a:solidFill>
              </a:rPr>
              <a:t>0 </a:t>
            </a:r>
            <a:r>
              <a:rPr lang="fr-FR" sz="3200" b="1" dirty="0" smtClean="0">
                <a:solidFill>
                  <a:srgbClr val="00B050"/>
                </a:solidFill>
              </a:rPr>
              <a:t>= ( 5 – 0 ) r            </a:t>
            </a:r>
            <a:r>
              <a:rPr lang="fr-FR" sz="3200" b="1" dirty="0" smtClean="0"/>
              <a:t>-</a:t>
            </a:r>
            <a:r>
              <a:rPr lang="fr-FR" sz="3200" b="1" dirty="0" smtClean="0">
                <a:solidFill>
                  <a:srgbClr val="00B050"/>
                </a:solidFill>
              </a:rPr>
              <a:t> </a:t>
            </a:r>
            <a:r>
              <a:rPr lang="fr-FR" sz="3200" dirty="0" smtClean="0"/>
              <a:t>u</a:t>
            </a:r>
            <a:r>
              <a:rPr lang="fr-FR" sz="3200" baseline="-25000" dirty="0" smtClean="0"/>
              <a:t>0</a:t>
            </a:r>
            <a:r>
              <a:rPr lang="fr-FR" sz="3200" dirty="0" smtClean="0"/>
              <a:t> = 5r – u</a:t>
            </a:r>
            <a:r>
              <a:rPr lang="fr-FR" sz="3200" baseline="-25000" dirty="0" smtClean="0"/>
              <a:t>5</a:t>
            </a:r>
            <a:endParaRPr lang="fr-FR" sz="3200" dirty="0" smtClean="0"/>
          </a:p>
          <a:p>
            <a:pPr algn="l"/>
            <a:r>
              <a:rPr lang="fr-FR" sz="3200" dirty="0" smtClean="0">
                <a:solidFill>
                  <a:srgbClr val="FF0000"/>
                </a:solidFill>
              </a:rPr>
              <a:t>				    u</a:t>
            </a:r>
            <a:r>
              <a:rPr lang="fr-FR" sz="3200" baseline="-25000" dirty="0" smtClean="0">
                <a:solidFill>
                  <a:srgbClr val="FF0000"/>
                </a:solidFill>
              </a:rPr>
              <a:t>0</a:t>
            </a:r>
            <a:r>
              <a:rPr lang="fr-FR" sz="3200" baseline="-25000" dirty="0" smtClean="0"/>
              <a:t> </a:t>
            </a:r>
            <a:r>
              <a:rPr lang="fr-FR" sz="3200" dirty="0" smtClean="0"/>
              <a:t>= u</a:t>
            </a:r>
            <a:r>
              <a:rPr lang="fr-FR" sz="3200" baseline="-25000" dirty="0" smtClean="0"/>
              <a:t>5 </a:t>
            </a:r>
            <a:r>
              <a:rPr lang="fr-FR" sz="3200" dirty="0" smtClean="0"/>
              <a:t>– 5r = 45 – 5 (- 2) = </a:t>
            </a:r>
            <a:r>
              <a:rPr lang="fr-FR" sz="3200" dirty="0" smtClean="0">
                <a:solidFill>
                  <a:srgbClr val="FF0000"/>
                </a:solidFill>
              </a:rPr>
              <a:t>55</a:t>
            </a:r>
            <a:endParaRPr lang="fr-FR" sz="3200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7578686" y="1330797"/>
            <a:ext cx="9331" cy="23326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>
            <a:off x="2060813" y="3725839"/>
            <a:ext cx="14193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 flipV="1">
            <a:off x="3984953" y="3691083"/>
            <a:ext cx="1534489" cy="42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 flipV="1">
            <a:off x="5982195" y="3701499"/>
            <a:ext cx="884784" cy="42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ouble flèche horizontale 7"/>
          <p:cNvSpPr/>
          <p:nvPr/>
        </p:nvSpPr>
        <p:spPr>
          <a:xfrm>
            <a:off x="3725839" y="5322626"/>
            <a:ext cx="682388" cy="341194"/>
          </a:xfrm>
          <a:prstGeom prst="leftRigh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/>
          <p:cNvCxnSpPr/>
          <p:nvPr/>
        </p:nvCxnSpPr>
        <p:spPr>
          <a:xfrm>
            <a:off x="4377282" y="4717717"/>
            <a:ext cx="4713" cy="2461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ouble flèche horizontale 9"/>
          <p:cNvSpPr/>
          <p:nvPr/>
        </p:nvSpPr>
        <p:spPr>
          <a:xfrm>
            <a:off x="600650" y="3574974"/>
            <a:ext cx="682388" cy="341194"/>
          </a:xfrm>
          <a:prstGeom prst="leftRigh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Double flèche horizontale 11"/>
          <p:cNvSpPr/>
          <p:nvPr/>
        </p:nvSpPr>
        <p:spPr>
          <a:xfrm>
            <a:off x="3741761" y="5870812"/>
            <a:ext cx="682388" cy="341194"/>
          </a:xfrm>
          <a:prstGeom prst="leftRigh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805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86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Exercice 3 :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23582"/>
            <a:ext cx="10515600" cy="583441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sz="4400" dirty="0" smtClean="0"/>
              <a:t>On place </a:t>
            </a:r>
            <a:r>
              <a:rPr lang="fr-FR" sz="4000" dirty="0" smtClean="0"/>
              <a:t>en 2003 un capital de </a:t>
            </a:r>
            <a:r>
              <a:rPr lang="fr-FR" sz="4400" dirty="0" smtClean="0"/>
              <a:t>1000 € en </a:t>
            </a:r>
            <a:r>
              <a:rPr lang="fr-FR" sz="4400" dirty="0" smtClean="0">
                <a:solidFill>
                  <a:srgbClr val="FF0000"/>
                </a:solidFill>
              </a:rPr>
              <a:t>intérêts simples </a:t>
            </a:r>
            <a:r>
              <a:rPr lang="fr-FR" sz="4400" dirty="0" smtClean="0"/>
              <a:t>annuels à 3% ( c'est-à-dire que les intérêts d’une année ne sont pas reversés au capital initial, donc ne produiront pas d’intérêt l’année suivante, et que les intérêts annuels gagnés en € sont constants ).</a:t>
            </a:r>
            <a:r>
              <a:rPr lang="fr-FR" sz="4400" b="1" dirty="0" smtClean="0"/>
              <a:t> </a:t>
            </a:r>
          </a:p>
          <a:p>
            <a:pPr>
              <a:buNone/>
            </a:pPr>
            <a:r>
              <a:rPr lang="fr-FR" sz="4400" dirty="0" smtClean="0"/>
              <a:t>Soit la suite </a:t>
            </a:r>
            <a:r>
              <a:rPr lang="fr-FR" sz="4400" dirty="0" smtClean="0">
                <a:solidFill>
                  <a:srgbClr val="00B050"/>
                </a:solidFill>
              </a:rPr>
              <a:t>(u</a:t>
            </a:r>
            <a:r>
              <a:rPr lang="fr-FR" sz="4400" baseline="-25000" dirty="0" smtClean="0">
                <a:solidFill>
                  <a:srgbClr val="00B050"/>
                </a:solidFill>
              </a:rPr>
              <a:t>n</a:t>
            </a:r>
            <a:r>
              <a:rPr lang="fr-FR" sz="4400" dirty="0" smtClean="0">
                <a:solidFill>
                  <a:srgbClr val="00B050"/>
                </a:solidFill>
              </a:rPr>
              <a:t>) </a:t>
            </a:r>
            <a:r>
              <a:rPr lang="fr-FR" sz="4400" dirty="0" smtClean="0"/>
              <a:t>définie sur  N par   </a:t>
            </a:r>
          </a:p>
          <a:p>
            <a:pPr>
              <a:buNone/>
            </a:pPr>
            <a:r>
              <a:rPr lang="fr-FR" sz="4400" dirty="0" smtClean="0"/>
              <a:t>					</a:t>
            </a:r>
            <a:r>
              <a:rPr lang="fr-FR" sz="4400" dirty="0" smtClean="0">
                <a:solidFill>
                  <a:srgbClr val="00B050"/>
                </a:solidFill>
              </a:rPr>
              <a:t>u</a:t>
            </a:r>
            <a:r>
              <a:rPr lang="fr-FR" sz="4400" baseline="-25000" dirty="0" smtClean="0">
                <a:solidFill>
                  <a:srgbClr val="00B050"/>
                </a:solidFill>
              </a:rPr>
              <a:t>n</a:t>
            </a:r>
            <a:r>
              <a:rPr lang="fr-FR" sz="4400" dirty="0" smtClean="0">
                <a:solidFill>
                  <a:srgbClr val="00B050"/>
                </a:solidFill>
              </a:rPr>
              <a:t> </a:t>
            </a:r>
            <a:r>
              <a:rPr lang="fr-FR" sz="4400" dirty="0" smtClean="0"/>
              <a:t>= le capital de l’année n</a:t>
            </a:r>
            <a:r>
              <a:rPr lang="fr-FR" sz="4000" dirty="0" smtClean="0"/>
              <a:t>+2003</a:t>
            </a:r>
            <a:endParaRPr lang="fr-FR" sz="4400" dirty="0" smtClean="0"/>
          </a:p>
          <a:p>
            <a:pPr>
              <a:buNone/>
            </a:pPr>
            <a:r>
              <a:rPr lang="fr-FR" sz="4400" dirty="0" smtClean="0"/>
              <a:t>	</a:t>
            </a:r>
            <a:r>
              <a:rPr lang="fr-FR" sz="4400" dirty="0" smtClean="0">
                <a:solidFill>
                  <a:srgbClr val="FF0000"/>
                </a:solidFill>
              </a:rPr>
              <a:t>1°) </a:t>
            </a:r>
            <a:r>
              <a:rPr lang="fr-FR" sz="4400" dirty="0" smtClean="0">
                <a:solidFill>
                  <a:srgbClr val="0070C0"/>
                </a:solidFill>
              </a:rPr>
              <a:t>Tracez la courbe de la suite ( les 5 premiers points ).</a:t>
            </a:r>
          </a:p>
          <a:p>
            <a:pPr>
              <a:buNone/>
            </a:pPr>
            <a:r>
              <a:rPr lang="fr-FR" sz="4400" dirty="0" smtClean="0"/>
              <a:t>	</a:t>
            </a:r>
            <a:r>
              <a:rPr lang="fr-FR" sz="4400" dirty="0" smtClean="0">
                <a:solidFill>
                  <a:srgbClr val="FF0000"/>
                </a:solidFill>
              </a:rPr>
              <a:t>2°) </a:t>
            </a:r>
            <a:r>
              <a:rPr lang="fr-FR" sz="4400" dirty="0" smtClean="0"/>
              <a:t>Démontrez que (u</a:t>
            </a:r>
            <a:r>
              <a:rPr lang="fr-FR" sz="4400" baseline="-25000" dirty="0" smtClean="0"/>
              <a:t>n</a:t>
            </a:r>
            <a:r>
              <a:rPr lang="fr-FR" sz="4400" dirty="0" smtClean="0"/>
              <a:t>) est une suite arithmétique.</a:t>
            </a:r>
          </a:p>
          <a:p>
            <a:pPr>
              <a:buNone/>
            </a:pPr>
            <a:r>
              <a:rPr lang="fr-FR" sz="4400" dirty="0" smtClean="0"/>
              <a:t>	</a:t>
            </a:r>
            <a:r>
              <a:rPr lang="fr-FR" sz="4400" dirty="0" smtClean="0">
                <a:solidFill>
                  <a:srgbClr val="FF0000"/>
                </a:solidFill>
              </a:rPr>
              <a:t>3°) </a:t>
            </a:r>
            <a:r>
              <a:rPr lang="fr-FR" sz="4400" dirty="0" smtClean="0">
                <a:solidFill>
                  <a:srgbClr val="0070C0"/>
                </a:solidFill>
              </a:rPr>
              <a:t>Déterminez u</a:t>
            </a:r>
            <a:r>
              <a:rPr lang="fr-FR" sz="4400" baseline="-25000" dirty="0" smtClean="0">
                <a:solidFill>
                  <a:srgbClr val="0070C0"/>
                </a:solidFill>
              </a:rPr>
              <a:t>20</a:t>
            </a:r>
            <a:r>
              <a:rPr lang="fr-FR" sz="4000" dirty="0" smtClean="0"/>
              <a:t> </a:t>
            </a:r>
            <a:r>
              <a:rPr lang="fr-FR" sz="4100" dirty="0" smtClean="0">
                <a:solidFill>
                  <a:srgbClr val="0070C0"/>
                </a:solidFill>
              </a:rPr>
              <a:t>et l’expression de u</a:t>
            </a:r>
            <a:r>
              <a:rPr lang="fr-FR" sz="4100" baseline="-25000" dirty="0" smtClean="0">
                <a:solidFill>
                  <a:srgbClr val="0070C0"/>
                </a:solidFill>
              </a:rPr>
              <a:t>n</a:t>
            </a:r>
            <a:r>
              <a:rPr lang="fr-FR" sz="4100" dirty="0" smtClean="0">
                <a:solidFill>
                  <a:srgbClr val="0070C0"/>
                </a:solidFill>
              </a:rPr>
              <a:t>. </a:t>
            </a:r>
          </a:p>
          <a:p>
            <a:pPr>
              <a:buNone/>
            </a:pPr>
            <a:r>
              <a:rPr lang="fr-FR" sz="4100" dirty="0" smtClean="0">
                <a:solidFill>
                  <a:srgbClr val="0070C0"/>
                </a:solidFill>
              </a:rPr>
              <a:t>		Quel est le capital en 2051 ?</a:t>
            </a:r>
            <a:endParaRPr lang="fr-FR" sz="4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4400" dirty="0" smtClean="0"/>
              <a:t>	</a:t>
            </a:r>
            <a:r>
              <a:rPr lang="fr-FR" sz="4400" dirty="0" smtClean="0">
                <a:solidFill>
                  <a:srgbClr val="FF0000"/>
                </a:solidFill>
              </a:rPr>
              <a:t>4°) </a:t>
            </a:r>
            <a:r>
              <a:rPr lang="fr-FR" sz="4400" dirty="0" smtClean="0"/>
              <a:t>Utilisez le tableur de votre calculatrice pour en déduire la somme </a:t>
            </a:r>
            <a:r>
              <a:rPr lang="fr-FR" sz="4000" dirty="0" smtClean="0"/>
              <a:t>des 21 premiers termes de la suite.</a:t>
            </a:r>
            <a:endParaRPr lang="fr-FR" sz="4400" dirty="0"/>
          </a:p>
        </p:txBody>
      </p:sp>
      <p:cxnSp>
        <p:nvCxnSpPr>
          <p:cNvPr id="4" name="Connecteur droit 3"/>
          <p:cNvCxnSpPr/>
          <p:nvPr/>
        </p:nvCxnSpPr>
        <p:spPr>
          <a:xfrm flipH="1">
            <a:off x="5800299" y="2998099"/>
            <a:ext cx="6453" cy="2637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780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1929</TotalTime>
  <Words>2450</Words>
  <Application>Microsoft Office PowerPoint</Application>
  <PresentationFormat>Personnalisé</PresentationFormat>
  <Paragraphs>996</Paragraphs>
  <Slides>61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61</vt:i4>
      </vt:variant>
    </vt:vector>
  </HeadingPairs>
  <TitlesOfParts>
    <vt:vector size="62" baseType="lpstr">
      <vt:lpstr>Thème Office</vt:lpstr>
      <vt:lpstr>Exercice 1 :</vt:lpstr>
      <vt:lpstr>Exercice 1 :</vt:lpstr>
      <vt:lpstr>Exercice 1 :</vt:lpstr>
      <vt:lpstr>Exercice 1 :</vt:lpstr>
      <vt:lpstr>Exercice 1 :</vt:lpstr>
      <vt:lpstr>Exercice 1 :</vt:lpstr>
      <vt:lpstr>Exercice 2 :</vt:lpstr>
      <vt:lpstr>Exercice 2 :</vt:lpstr>
      <vt:lpstr>Exercice 3 :</vt:lpstr>
      <vt:lpstr>1°) Tracez la courbe de la suite</vt:lpstr>
      <vt:lpstr>1°) Tracez la courbe de la suite</vt:lpstr>
      <vt:lpstr>2°) Démontrez que (un) est une suite arithmétique.</vt:lpstr>
      <vt:lpstr>2°) Démontrez que (un) est une suite arithmétique.</vt:lpstr>
      <vt:lpstr>2°) Démontrez que (un) est une suite arithmétique.</vt:lpstr>
      <vt:lpstr>        </vt:lpstr>
      <vt:lpstr>4°) Utilisez le tableur de votre calculatrice pour en déduire la somme finale au bout de 20 années.</vt:lpstr>
      <vt:lpstr>4°) Utilisez le tableur de votre calculatrice pour en déduire la somme finale au bout de 20 années.</vt:lpstr>
      <vt:lpstr>  </vt:lpstr>
      <vt:lpstr>  </vt:lpstr>
      <vt:lpstr>  </vt:lpstr>
      <vt:lpstr>  </vt:lpstr>
      <vt:lpstr>Exercice 3 bis :</vt:lpstr>
      <vt:lpstr>Exercice 3 bis :</vt:lpstr>
      <vt:lpstr>Exercice 3 bis :</vt:lpstr>
      <vt:lpstr>Exercice 3 bis :</vt:lpstr>
      <vt:lpstr>Exercice 3 bis :</vt:lpstr>
      <vt:lpstr>       </vt:lpstr>
      <vt:lpstr>      </vt:lpstr>
      <vt:lpstr>  </vt:lpstr>
      <vt:lpstr>  </vt:lpstr>
      <vt:lpstr>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Exercice 3 ter :</vt:lpstr>
      <vt:lpstr>Exercice 3 ter :</vt:lpstr>
      <vt:lpstr>Exercice 3 ter :</vt:lpstr>
      <vt:lpstr>Exercice 3 ter :</vt:lpstr>
      <vt:lpstr>Exercice 3 ter :</vt:lpstr>
      <vt:lpstr>Exercice 3 ter :</vt:lpstr>
      <vt:lpstr>Exercice 3 ter :</vt:lpstr>
      <vt:lpstr>Exercice 3 ter :</vt:lpstr>
      <vt:lpstr>Exercice 3 ter :</vt:lpstr>
      <vt:lpstr>on utilise la calculatrice</vt:lpstr>
      <vt:lpstr>on utilise la calculatrice</vt:lpstr>
      <vt:lpstr>on utilise la calculatrice</vt:lpstr>
      <vt:lpstr>on utilise la calculatrice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Suites.</dc:title>
  <dc:creator>Catherin Jean</dc:creator>
  <cp:lastModifiedBy>cardinv</cp:lastModifiedBy>
  <cp:revision>216</cp:revision>
  <dcterms:created xsi:type="dcterms:W3CDTF">2014-12-29T17:32:39Z</dcterms:created>
  <dcterms:modified xsi:type="dcterms:W3CDTF">2021-01-12T10:20:13Z</dcterms:modified>
</cp:coreProperties>
</file>