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2" r:id="rId2"/>
    <p:sldId id="573" r:id="rId3"/>
    <p:sldId id="517" r:id="rId4"/>
    <p:sldId id="563" r:id="rId5"/>
    <p:sldId id="565" r:id="rId6"/>
    <p:sldId id="564" r:id="rId7"/>
    <p:sldId id="566" r:id="rId8"/>
    <p:sldId id="568" r:id="rId9"/>
    <p:sldId id="569" r:id="rId10"/>
    <p:sldId id="570" r:id="rId11"/>
    <p:sldId id="571" r:id="rId12"/>
    <p:sldId id="572" r:id="rId13"/>
    <p:sldId id="567" r:id="rId14"/>
    <p:sldId id="583" r:id="rId15"/>
    <p:sldId id="584" r:id="rId16"/>
    <p:sldId id="574" r:id="rId17"/>
    <p:sldId id="575" r:id="rId18"/>
    <p:sldId id="576" r:id="rId19"/>
    <p:sldId id="577" r:id="rId20"/>
    <p:sldId id="578" r:id="rId21"/>
    <p:sldId id="579" r:id="rId22"/>
    <p:sldId id="580" r:id="rId23"/>
    <p:sldId id="581" r:id="rId24"/>
    <p:sldId id="582" r:id="rId25"/>
    <p:sldId id="585" r:id="rId26"/>
    <p:sldId id="586" r:id="rId27"/>
    <p:sldId id="593" r:id="rId28"/>
    <p:sldId id="594" r:id="rId29"/>
    <p:sldId id="595" r:id="rId30"/>
    <p:sldId id="596" r:id="rId31"/>
    <p:sldId id="597" r:id="rId32"/>
    <p:sldId id="587" r:id="rId33"/>
    <p:sldId id="598" r:id="rId34"/>
    <p:sldId id="599" r:id="rId35"/>
    <p:sldId id="600" r:id="rId36"/>
    <p:sldId id="601" r:id="rId37"/>
    <p:sldId id="602" r:id="rId38"/>
    <p:sldId id="605" r:id="rId39"/>
    <p:sldId id="606" r:id="rId40"/>
    <p:sldId id="607" r:id="rId41"/>
    <p:sldId id="608" r:id="rId42"/>
    <p:sldId id="609" r:id="rId4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2" autoAdjust="0"/>
    <p:restoredTop sz="94660"/>
  </p:normalViewPr>
  <p:slideViewPr>
    <p:cSldViewPr snapToGrid="0">
      <p:cViewPr>
        <p:scale>
          <a:sx n="60" d="100"/>
          <a:sy n="60" d="100"/>
        </p:scale>
        <p:origin x="-432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556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6774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5526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8335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1940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9553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5844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6901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9106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5944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8543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F57FD-34DF-4A73-958D-D57DF35F7323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DB29F-0100-4C85-BE9A-9F6678A27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86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2664" y="207963"/>
            <a:ext cx="10879667" cy="1028170"/>
          </a:xfrm>
        </p:spPr>
        <p:txBody>
          <a:bodyPr>
            <a:normAutofit/>
          </a:bodyPr>
          <a:lstStyle/>
          <a:p>
            <a:pPr algn="l"/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Fonctions polynômes degré 3</a:t>
            </a:r>
            <a:endParaRPr lang="fr-FR" sz="344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92664" y="1236133"/>
            <a:ext cx="10964335" cy="5046134"/>
          </a:xfrm>
        </p:spPr>
        <p:txBody>
          <a:bodyPr>
            <a:normAutofit/>
          </a:bodyPr>
          <a:lstStyle/>
          <a:p>
            <a:pPr algn="l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1°)</a:t>
            </a:r>
            <a:r>
              <a:rPr lang="fr-FR" sz="4400" dirty="0" smtClean="0"/>
              <a:t> </a:t>
            </a:r>
            <a:r>
              <a:rPr lang="fr-FR" sz="4400" u="sng" dirty="0" smtClean="0">
                <a:solidFill>
                  <a:srgbClr val="FF0000"/>
                </a:solidFill>
              </a:rPr>
              <a:t>Définition</a:t>
            </a:r>
            <a:r>
              <a:rPr lang="fr-FR" sz="4400" dirty="0" smtClean="0"/>
              <a:t> :</a:t>
            </a:r>
          </a:p>
          <a:p>
            <a:pPr algn="l"/>
            <a:r>
              <a:rPr lang="fr-FR" sz="4000" dirty="0" smtClean="0"/>
              <a:t>Elles sont définies par </a:t>
            </a:r>
            <a:r>
              <a:rPr lang="fr-FR" sz="4000" dirty="0" smtClean="0">
                <a:solidFill>
                  <a:srgbClr val="FF0000"/>
                </a:solidFill>
              </a:rPr>
              <a:t>…</a:t>
            </a:r>
          </a:p>
          <a:p>
            <a:pPr algn="l"/>
            <a:endParaRPr lang="fr-FR" sz="3200" dirty="0" smtClean="0">
              <a:solidFill>
                <a:srgbClr val="FF0000"/>
              </a:solidFill>
            </a:endParaRPr>
          </a:p>
          <a:p>
            <a:pPr algn="l"/>
            <a:r>
              <a:rPr lang="fr-FR" sz="3200" dirty="0" smtClean="0"/>
              <a:t> </a:t>
            </a: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863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/>
              <a:t>Démontrez la croissance sur  R.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49926"/>
            <a:ext cx="11021291" cy="57080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Taux de variation </a:t>
            </a:r>
            <a:r>
              <a:rPr lang="fr-FR" sz="3600" dirty="0" smtClean="0"/>
              <a:t>pour tous les 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et x</a:t>
            </a:r>
            <a:r>
              <a:rPr lang="fr-FR" sz="3600" baseline="-25000" dirty="0" smtClean="0"/>
              <a:t>2 </a:t>
            </a:r>
            <a:r>
              <a:rPr lang="fr-FR" sz="3600" dirty="0" smtClean="0"/>
              <a:t>de </a:t>
            </a:r>
            <a:r>
              <a:rPr lang="fr-FR" sz="3600" dirty="0" smtClean="0">
                <a:solidFill>
                  <a:srgbClr val="0070C0"/>
                </a:solidFill>
              </a:rPr>
              <a:t>] - ∞ ; + ∞ [ </a:t>
            </a:r>
            <a:r>
              <a:rPr lang="fr-FR" sz="3600" dirty="0" smtClean="0"/>
              <a:t>:</a:t>
            </a:r>
          </a:p>
          <a:p>
            <a:pPr>
              <a:buNone/>
            </a:pPr>
            <a:r>
              <a:rPr lang="fr-FR" sz="3600" dirty="0" smtClean="0"/>
              <a:t>        f(x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) – f(x</a:t>
            </a:r>
            <a:r>
              <a:rPr lang="fr-FR" sz="3600" baseline="-25000" dirty="0" smtClean="0"/>
              <a:t>2</a:t>
            </a:r>
            <a:r>
              <a:rPr lang="fr-FR" sz="3600" dirty="0" smtClean="0"/>
              <a:t>)          x</a:t>
            </a:r>
            <a:r>
              <a:rPr lang="fr-FR" sz="3600" baseline="-25000" dirty="0" smtClean="0"/>
              <a:t>1</a:t>
            </a:r>
            <a:r>
              <a:rPr lang="fr-FR" sz="3600" baseline="30000" dirty="0" smtClean="0">
                <a:solidFill>
                  <a:srgbClr val="FF0000"/>
                </a:solidFill>
              </a:rPr>
              <a:t>3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baseline="30000" dirty="0" smtClean="0">
                <a:solidFill>
                  <a:srgbClr val="FF0000"/>
                </a:solidFill>
              </a:rPr>
              <a:t>3</a:t>
            </a:r>
            <a:r>
              <a:rPr lang="fr-FR" sz="4000" dirty="0" smtClean="0"/>
              <a:t> 	</a:t>
            </a:r>
            <a:endParaRPr lang="fr-FR" sz="3600" dirty="0" smtClean="0"/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</a:t>
            </a:r>
            <a:r>
              <a:rPr lang="fr-FR" sz="3600" dirty="0" smtClean="0"/>
              <a:t> =                       = </a:t>
            </a:r>
          </a:p>
          <a:p>
            <a:pPr>
              <a:buNone/>
            </a:pPr>
            <a:r>
              <a:rPr lang="fr-FR" sz="4000" dirty="0" smtClean="0"/>
              <a:t>       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dirty="0" smtClean="0"/>
              <a:t> 		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3200" dirty="0" smtClean="0"/>
              <a:t>          …</a:t>
            </a:r>
            <a:endParaRPr lang="fr-FR" sz="3600" i="1" dirty="0" smtClean="0"/>
          </a:p>
          <a:p>
            <a:pPr>
              <a:buNone/>
            </a:pPr>
            <a:r>
              <a:rPr lang="fr-FR" sz="3600" dirty="0" smtClean="0"/>
              <a:t>   =</a:t>
            </a:r>
          </a:p>
          <a:p>
            <a:pPr>
              <a:buNone/>
            </a:pPr>
            <a:r>
              <a:rPr lang="fr-FR" sz="4000" dirty="0" smtClean="0"/>
              <a:t>                 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dirty="0" smtClean="0"/>
              <a:t> 				</a:t>
            </a:r>
            <a:endParaRPr lang="fr-FR" sz="3600" dirty="0" smtClean="0"/>
          </a:p>
          <a:p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1620982" y="2673927"/>
            <a:ext cx="205047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364182" y="2715491"/>
            <a:ext cx="243840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1551708" y="5334000"/>
            <a:ext cx="4849092" cy="138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118764" y="498765"/>
            <a:ext cx="0" cy="3740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/>
              <a:t>Démontrez la croissance sur  R.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49926"/>
            <a:ext cx="11021291" cy="57080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Taux de variation </a:t>
            </a:r>
            <a:r>
              <a:rPr lang="fr-FR" sz="3600" dirty="0" smtClean="0"/>
              <a:t>pour tous les 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et x</a:t>
            </a:r>
            <a:r>
              <a:rPr lang="fr-FR" sz="3600" baseline="-25000" dirty="0" smtClean="0"/>
              <a:t>2 </a:t>
            </a:r>
            <a:r>
              <a:rPr lang="fr-FR" sz="3600" dirty="0" smtClean="0"/>
              <a:t>de </a:t>
            </a:r>
            <a:r>
              <a:rPr lang="fr-FR" sz="3600" dirty="0" smtClean="0">
                <a:solidFill>
                  <a:srgbClr val="0070C0"/>
                </a:solidFill>
              </a:rPr>
              <a:t>] - ∞ ; + ∞ [ </a:t>
            </a:r>
            <a:r>
              <a:rPr lang="fr-FR" sz="3600" dirty="0" smtClean="0"/>
              <a:t>:</a:t>
            </a:r>
          </a:p>
          <a:p>
            <a:pPr>
              <a:buNone/>
            </a:pPr>
            <a:r>
              <a:rPr lang="fr-FR" sz="3600" dirty="0" smtClean="0"/>
              <a:t>        f(x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) – f(x</a:t>
            </a:r>
            <a:r>
              <a:rPr lang="fr-FR" sz="3600" baseline="-25000" dirty="0" smtClean="0"/>
              <a:t>2</a:t>
            </a:r>
            <a:r>
              <a:rPr lang="fr-FR" sz="3600" dirty="0" smtClean="0"/>
              <a:t>)          x</a:t>
            </a:r>
            <a:r>
              <a:rPr lang="fr-FR" sz="3600" baseline="-25000" dirty="0" smtClean="0"/>
              <a:t>1</a:t>
            </a:r>
            <a:r>
              <a:rPr lang="fr-FR" sz="3600" baseline="30000" dirty="0" smtClean="0">
                <a:solidFill>
                  <a:srgbClr val="FF0000"/>
                </a:solidFill>
              </a:rPr>
              <a:t>3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baseline="30000" dirty="0" smtClean="0">
                <a:solidFill>
                  <a:srgbClr val="FF0000"/>
                </a:solidFill>
              </a:rPr>
              <a:t>3</a:t>
            </a:r>
            <a:r>
              <a:rPr lang="fr-FR" sz="4000" dirty="0" smtClean="0"/>
              <a:t> 	</a:t>
            </a:r>
            <a:endParaRPr lang="fr-FR" sz="3600" dirty="0" smtClean="0"/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</a:t>
            </a:r>
            <a:r>
              <a:rPr lang="fr-FR" sz="3600" dirty="0" smtClean="0"/>
              <a:t> =                       = </a:t>
            </a:r>
          </a:p>
          <a:p>
            <a:pPr>
              <a:buNone/>
            </a:pPr>
            <a:r>
              <a:rPr lang="fr-FR" sz="4000" dirty="0" smtClean="0"/>
              <a:t>       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dirty="0" smtClean="0"/>
              <a:t> 		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70C0"/>
                </a:solidFill>
              </a:rPr>
              <a:t>          ( x</a:t>
            </a:r>
            <a:r>
              <a:rPr lang="fr-FR" sz="3200" baseline="-25000" dirty="0" smtClean="0">
                <a:solidFill>
                  <a:srgbClr val="0070C0"/>
                </a:solidFill>
              </a:rPr>
              <a:t>1</a:t>
            </a:r>
            <a:r>
              <a:rPr lang="fr-FR" sz="3200" dirty="0" smtClean="0">
                <a:solidFill>
                  <a:srgbClr val="0070C0"/>
                </a:solidFill>
              </a:rPr>
              <a:t> – x</a:t>
            </a:r>
            <a:r>
              <a:rPr lang="fr-FR" sz="3200" baseline="-25000" dirty="0" smtClean="0">
                <a:solidFill>
                  <a:srgbClr val="0070C0"/>
                </a:solidFill>
              </a:rPr>
              <a:t>2</a:t>
            </a:r>
            <a:r>
              <a:rPr lang="fr-FR" sz="3600" dirty="0" smtClean="0">
                <a:solidFill>
                  <a:srgbClr val="0070C0"/>
                </a:solidFill>
              </a:rPr>
              <a:t> </a:t>
            </a:r>
            <a:r>
              <a:rPr lang="fr-FR" sz="3200" dirty="0" smtClean="0">
                <a:solidFill>
                  <a:srgbClr val="0070C0"/>
                </a:solidFill>
              </a:rPr>
              <a:t>) ( x</a:t>
            </a:r>
            <a:r>
              <a:rPr lang="fr-FR" sz="3200" baseline="-25000" dirty="0" smtClean="0">
                <a:solidFill>
                  <a:srgbClr val="0070C0"/>
                </a:solidFill>
              </a:rPr>
              <a:t>1</a:t>
            </a:r>
            <a:r>
              <a:rPr lang="fr-FR" sz="3200" dirty="0" smtClean="0">
                <a:solidFill>
                  <a:srgbClr val="0070C0"/>
                </a:solidFill>
              </a:rPr>
              <a:t>² + x</a:t>
            </a:r>
            <a:r>
              <a:rPr lang="fr-FR" sz="3200" baseline="-25000" dirty="0" smtClean="0">
                <a:solidFill>
                  <a:srgbClr val="0070C0"/>
                </a:solidFill>
              </a:rPr>
              <a:t>1</a:t>
            </a:r>
            <a:r>
              <a:rPr lang="fr-FR" sz="3200" dirty="0" smtClean="0">
                <a:solidFill>
                  <a:srgbClr val="0070C0"/>
                </a:solidFill>
              </a:rPr>
              <a:t> x</a:t>
            </a:r>
            <a:r>
              <a:rPr lang="fr-FR" sz="3200" baseline="-25000" dirty="0" smtClean="0">
                <a:solidFill>
                  <a:srgbClr val="0070C0"/>
                </a:solidFill>
              </a:rPr>
              <a:t>2</a:t>
            </a:r>
            <a:r>
              <a:rPr lang="fr-FR" sz="3600" dirty="0" smtClean="0">
                <a:solidFill>
                  <a:srgbClr val="0070C0"/>
                </a:solidFill>
              </a:rPr>
              <a:t> </a:t>
            </a:r>
            <a:r>
              <a:rPr lang="fr-FR" sz="3200" dirty="0" smtClean="0">
                <a:solidFill>
                  <a:srgbClr val="0070C0"/>
                </a:solidFill>
              </a:rPr>
              <a:t>+ x</a:t>
            </a:r>
            <a:r>
              <a:rPr lang="fr-FR" sz="3200" baseline="-25000" dirty="0" smtClean="0">
                <a:solidFill>
                  <a:srgbClr val="0070C0"/>
                </a:solidFill>
              </a:rPr>
              <a:t>2</a:t>
            </a:r>
            <a:r>
              <a:rPr lang="fr-FR" sz="3200" dirty="0" smtClean="0">
                <a:solidFill>
                  <a:srgbClr val="0070C0"/>
                </a:solidFill>
              </a:rPr>
              <a:t>² )        </a:t>
            </a:r>
            <a:r>
              <a:rPr lang="fr-FR" sz="3200" i="1" dirty="0" smtClean="0"/>
              <a:t>d’après la question 1°</a:t>
            </a:r>
            <a:endParaRPr lang="fr-FR" sz="3600" i="1" dirty="0" smtClean="0"/>
          </a:p>
          <a:p>
            <a:pPr>
              <a:buNone/>
            </a:pPr>
            <a:r>
              <a:rPr lang="fr-FR" sz="3600" dirty="0" smtClean="0"/>
              <a:t>   =							</a:t>
            </a:r>
            <a:r>
              <a:rPr lang="fr-FR" sz="3600" i="1" dirty="0" smtClean="0"/>
              <a:t>en prenant a = </a:t>
            </a:r>
            <a:r>
              <a:rPr lang="fr-FR" sz="3600" i="1" dirty="0" smtClean="0">
                <a:solidFill>
                  <a:srgbClr val="0070C0"/>
                </a:solidFill>
              </a:rPr>
              <a:t>x</a:t>
            </a:r>
            <a:r>
              <a:rPr lang="fr-FR" sz="3600" i="1" baseline="-25000" dirty="0" smtClean="0">
                <a:solidFill>
                  <a:srgbClr val="0070C0"/>
                </a:solidFill>
              </a:rPr>
              <a:t>1</a:t>
            </a:r>
            <a:r>
              <a:rPr lang="fr-FR" sz="3600" i="1" dirty="0" smtClean="0">
                <a:solidFill>
                  <a:srgbClr val="0070C0"/>
                </a:solidFill>
              </a:rPr>
              <a:t> </a:t>
            </a:r>
            <a:endParaRPr lang="fr-FR" sz="3600" i="1" dirty="0" smtClean="0"/>
          </a:p>
          <a:p>
            <a:pPr>
              <a:buNone/>
            </a:pPr>
            <a:r>
              <a:rPr lang="fr-FR" sz="4000" dirty="0" smtClean="0"/>
              <a:t>                 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dirty="0" smtClean="0"/>
              <a:t> 				</a:t>
            </a:r>
            <a:r>
              <a:rPr lang="fr-FR" sz="4000" i="1" dirty="0" smtClean="0"/>
              <a:t>et b = </a:t>
            </a:r>
            <a:r>
              <a:rPr lang="fr-FR" sz="3600" i="1" dirty="0" smtClean="0">
                <a:solidFill>
                  <a:srgbClr val="0070C0"/>
                </a:solidFill>
              </a:rPr>
              <a:t>x</a:t>
            </a:r>
            <a:r>
              <a:rPr lang="fr-FR" sz="3600" i="1" baseline="-25000" dirty="0" smtClean="0">
                <a:solidFill>
                  <a:srgbClr val="0070C0"/>
                </a:solidFill>
              </a:rPr>
              <a:t>2</a:t>
            </a:r>
            <a:endParaRPr lang="fr-FR" sz="3600" i="1" dirty="0" smtClean="0"/>
          </a:p>
          <a:p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1620982" y="2673927"/>
            <a:ext cx="205047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364182" y="2715491"/>
            <a:ext cx="243840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1551708" y="5334000"/>
            <a:ext cx="4849092" cy="138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118764" y="526475"/>
            <a:ext cx="0" cy="3740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/>
              <a:t>Démontrez la croissance sur  R.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49926"/>
            <a:ext cx="11021291" cy="57080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Taux de variation </a:t>
            </a:r>
            <a:r>
              <a:rPr lang="fr-FR" sz="3600" dirty="0" smtClean="0"/>
              <a:t>pour tous les 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et x</a:t>
            </a:r>
            <a:r>
              <a:rPr lang="fr-FR" sz="3600" baseline="-25000" dirty="0" smtClean="0"/>
              <a:t>2 </a:t>
            </a:r>
            <a:r>
              <a:rPr lang="fr-FR" sz="3600" dirty="0" smtClean="0"/>
              <a:t>de </a:t>
            </a:r>
            <a:r>
              <a:rPr lang="fr-FR" sz="3600" dirty="0" smtClean="0">
                <a:solidFill>
                  <a:srgbClr val="0070C0"/>
                </a:solidFill>
              </a:rPr>
              <a:t>] - ∞ ; + ∞ [ </a:t>
            </a:r>
            <a:r>
              <a:rPr lang="fr-FR" sz="3600" dirty="0" smtClean="0"/>
              <a:t>:</a:t>
            </a:r>
          </a:p>
          <a:p>
            <a:pPr>
              <a:buNone/>
            </a:pPr>
            <a:r>
              <a:rPr lang="fr-FR" sz="3600" dirty="0" smtClean="0"/>
              <a:t>        f(x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) – f(x</a:t>
            </a:r>
            <a:r>
              <a:rPr lang="fr-FR" sz="3600" baseline="-25000" dirty="0" smtClean="0"/>
              <a:t>2</a:t>
            </a:r>
            <a:r>
              <a:rPr lang="fr-FR" sz="3600" dirty="0" smtClean="0"/>
              <a:t>)          x</a:t>
            </a:r>
            <a:r>
              <a:rPr lang="fr-FR" sz="3600" baseline="-25000" dirty="0" smtClean="0"/>
              <a:t>1</a:t>
            </a:r>
            <a:r>
              <a:rPr lang="fr-FR" sz="3600" baseline="30000" dirty="0" smtClean="0">
                <a:solidFill>
                  <a:srgbClr val="FF0000"/>
                </a:solidFill>
              </a:rPr>
              <a:t>3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baseline="30000" dirty="0" smtClean="0">
                <a:solidFill>
                  <a:srgbClr val="FF0000"/>
                </a:solidFill>
              </a:rPr>
              <a:t>3</a:t>
            </a:r>
            <a:r>
              <a:rPr lang="fr-FR" sz="4000" dirty="0" smtClean="0"/>
              <a:t> 	</a:t>
            </a:r>
            <a:endParaRPr lang="fr-FR" sz="3600" dirty="0" smtClean="0"/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</a:t>
            </a:r>
            <a:r>
              <a:rPr lang="fr-FR" sz="3600" dirty="0" smtClean="0"/>
              <a:t> =                       = </a:t>
            </a:r>
          </a:p>
          <a:p>
            <a:pPr>
              <a:buNone/>
            </a:pPr>
            <a:r>
              <a:rPr lang="fr-FR" sz="4000" dirty="0" smtClean="0"/>
              <a:t>       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  <a:r>
              <a:rPr lang="fr-FR" sz="4000" dirty="0" smtClean="0"/>
              <a:t> 		   </a:t>
            </a:r>
            <a:r>
              <a:rPr lang="fr-FR" sz="3600" dirty="0" smtClean="0"/>
              <a:t>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– x</a:t>
            </a:r>
            <a:r>
              <a:rPr lang="fr-FR" sz="3600" baseline="-25000" dirty="0" smtClean="0"/>
              <a:t>2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         ( x</a:t>
            </a:r>
            <a:r>
              <a:rPr lang="fr-FR" sz="3200" baseline="-25000" dirty="0" smtClean="0">
                <a:solidFill>
                  <a:srgbClr val="00B050"/>
                </a:solidFill>
              </a:rPr>
              <a:t>1</a:t>
            </a:r>
            <a:r>
              <a:rPr lang="fr-FR" sz="3200" dirty="0" smtClean="0">
                <a:solidFill>
                  <a:srgbClr val="00B050"/>
                </a:solidFill>
              </a:rPr>
              <a:t> – x</a:t>
            </a:r>
            <a:r>
              <a:rPr lang="fr-FR" sz="3200" baseline="-250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>
                <a:solidFill>
                  <a:srgbClr val="00B050"/>
                </a:solidFill>
              </a:rPr>
              <a:t>) </a:t>
            </a:r>
            <a:r>
              <a:rPr lang="fr-FR" sz="3200" dirty="0" smtClean="0"/>
              <a:t>( x</a:t>
            </a:r>
            <a:r>
              <a:rPr lang="fr-FR" sz="3200" baseline="-25000" dirty="0" smtClean="0"/>
              <a:t>1</a:t>
            </a:r>
            <a:r>
              <a:rPr lang="fr-FR" sz="3200" dirty="0" smtClean="0"/>
              <a:t>² + x</a:t>
            </a:r>
            <a:r>
              <a:rPr lang="fr-FR" sz="3200" baseline="-25000" dirty="0" smtClean="0"/>
              <a:t>1</a:t>
            </a:r>
            <a:r>
              <a:rPr lang="fr-FR" sz="3200" dirty="0" smtClean="0"/>
              <a:t> x</a:t>
            </a:r>
            <a:r>
              <a:rPr lang="fr-FR" sz="3200" baseline="-25000" dirty="0" smtClean="0"/>
              <a:t>2</a:t>
            </a:r>
            <a:r>
              <a:rPr lang="fr-FR" sz="3600" dirty="0" smtClean="0"/>
              <a:t> </a:t>
            </a:r>
            <a:r>
              <a:rPr lang="fr-FR" sz="3200" dirty="0" smtClean="0"/>
              <a:t>+ x</a:t>
            </a:r>
            <a:r>
              <a:rPr lang="fr-FR" sz="3200" baseline="-25000" dirty="0" smtClean="0"/>
              <a:t>2</a:t>
            </a:r>
            <a:r>
              <a:rPr lang="fr-FR" sz="3200" dirty="0" smtClean="0"/>
              <a:t>² )        </a:t>
            </a:r>
            <a:r>
              <a:rPr lang="fr-FR" sz="3200" i="1" dirty="0" smtClean="0"/>
              <a:t> </a:t>
            </a:r>
            <a:endParaRPr lang="fr-FR" sz="3600" i="1" dirty="0" smtClean="0"/>
          </a:p>
          <a:p>
            <a:pPr>
              <a:buNone/>
            </a:pPr>
            <a:r>
              <a:rPr lang="fr-FR" sz="3600" dirty="0" smtClean="0"/>
              <a:t>   =                                                   =   </a:t>
            </a:r>
            <a:r>
              <a:rPr lang="fr-FR" sz="3600" dirty="0" smtClean="0">
                <a:solidFill>
                  <a:srgbClr val="FF0000"/>
                </a:solidFill>
              </a:rPr>
              <a:t>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² 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3600" dirty="0" smtClean="0">
                <a:solidFill>
                  <a:srgbClr val="FF0000"/>
                </a:solidFill>
              </a:rPr>
              <a:t>² </a:t>
            </a:r>
          </a:p>
          <a:p>
            <a:pPr>
              <a:buNone/>
            </a:pPr>
            <a:r>
              <a:rPr lang="fr-FR" sz="4000" dirty="0" smtClean="0"/>
              <a:t>                    </a:t>
            </a:r>
            <a:r>
              <a:rPr lang="fr-FR" sz="3600" dirty="0" smtClean="0">
                <a:solidFill>
                  <a:srgbClr val="00B050"/>
                </a:solidFill>
              </a:rPr>
              <a:t>x</a:t>
            </a:r>
            <a:r>
              <a:rPr lang="fr-FR" sz="3600" baseline="-250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>
                <a:solidFill>
                  <a:srgbClr val="00B050"/>
                </a:solidFill>
              </a:rPr>
              <a:t> – x</a:t>
            </a:r>
            <a:r>
              <a:rPr lang="fr-FR" sz="3600" baseline="-25000" dirty="0" smtClean="0">
                <a:solidFill>
                  <a:srgbClr val="00B050"/>
                </a:solidFill>
              </a:rPr>
              <a:t>2</a:t>
            </a:r>
            <a:r>
              <a:rPr lang="fr-FR" sz="4000" dirty="0" smtClean="0">
                <a:solidFill>
                  <a:srgbClr val="00B050"/>
                </a:solidFill>
              </a:rPr>
              <a:t> 	</a:t>
            </a:r>
            <a:r>
              <a:rPr lang="fr-FR" sz="4000" dirty="0" smtClean="0"/>
              <a:t>			</a:t>
            </a:r>
            <a:endParaRPr lang="fr-FR" sz="3600" dirty="0" smtClean="0"/>
          </a:p>
          <a:p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1620982" y="2673927"/>
            <a:ext cx="205047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364182" y="2715491"/>
            <a:ext cx="243840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1551708" y="5334000"/>
            <a:ext cx="4849092" cy="138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118764" y="540330"/>
            <a:ext cx="0" cy="3740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/>
              <a:t>Démontrez la croissance sur  R.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49926"/>
            <a:ext cx="11021291" cy="57080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Taux de variation </a:t>
            </a:r>
            <a:r>
              <a:rPr lang="fr-FR" sz="3600" dirty="0" smtClean="0"/>
              <a:t>pour tous les 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et x</a:t>
            </a:r>
            <a:r>
              <a:rPr lang="fr-FR" sz="3600" baseline="-25000" dirty="0" smtClean="0"/>
              <a:t>2 </a:t>
            </a:r>
            <a:r>
              <a:rPr lang="fr-FR" sz="3600" dirty="0" smtClean="0"/>
              <a:t>de </a:t>
            </a:r>
            <a:r>
              <a:rPr lang="fr-FR" sz="3600" dirty="0" smtClean="0">
                <a:solidFill>
                  <a:srgbClr val="0070C0"/>
                </a:solidFill>
              </a:rPr>
              <a:t>] - ∞ ; + ∞ [ </a:t>
            </a:r>
            <a:r>
              <a:rPr lang="fr-FR" sz="3600" dirty="0" smtClean="0"/>
              <a:t>:</a:t>
            </a: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</a:t>
            </a:r>
            <a:r>
              <a:rPr lang="fr-FR" sz="3600" dirty="0" smtClean="0"/>
              <a:t> = </a:t>
            </a:r>
            <a:r>
              <a:rPr lang="fr-FR" sz="3600" dirty="0" smtClean="0">
                <a:solidFill>
                  <a:srgbClr val="FF0000"/>
                </a:solidFill>
              </a:rPr>
              <a:t>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² 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3600" dirty="0" smtClean="0">
                <a:solidFill>
                  <a:srgbClr val="FF0000"/>
                </a:solidFill>
              </a:rPr>
              <a:t>²  </a:t>
            </a: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Supposons</a:t>
            </a:r>
            <a:r>
              <a:rPr lang="fr-FR" sz="3200" dirty="0" smtClean="0"/>
              <a:t> que </a:t>
            </a:r>
            <a:r>
              <a:rPr lang="fr-FR" sz="3200" dirty="0" smtClean="0">
                <a:solidFill>
                  <a:srgbClr val="FF0000"/>
                </a:solidFill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et </a:t>
            </a:r>
            <a:r>
              <a:rPr lang="fr-FR" sz="3200" dirty="0" smtClean="0">
                <a:solidFill>
                  <a:srgbClr val="FF0000"/>
                </a:solidFill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</a:rPr>
              <a:t>2 </a:t>
            </a:r>
            <a:r>
              <a:rPr lang="fr-FR" sz="3200" dirty="0" smtClean="0"/>
              <a:t>sont de même signe.</a:t>
            </a:r>
            <a:endParaRPr lang="fr-FR" sz="3600" dirty="0" smtClean="0"/>
          </a:p>
          <a:p>
            <a:pPr>
              <a:buNone/>
            </a:pP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1 </a:t>
            </a:r>
            <a:r>
              <a:rPr lang="fr-FR" sz="4000" dirty="0" smtClean="0"/>
              <a:t>et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2 </a:t>
            </a:r>
            <a:r>
              <a:rPr lang="fr-FR" sz="4000" dirty="0" smtClean="0"/>
              <a:t>sont de même signe</a:t>
            </a:r>
            <a:r>
              <a:rPr lang="fr-FR" sz="4000" dirty="0" smtClean="0">
                <a:solidFill>
                  <a:srgbClr val="FF0000"/>
                </a:solidFill>
              </a:rPr>
              <a:t>         …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		 						 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sz="3600" dirty="0" smtClean="0"/>
              <a:t> </a:t>
            </a:r>
            <a:endParaRPr lang="fr-FR" sz="3600" baseline="-25000" dirty="0" smtClean="0"/>
          </a:p>
          <a:p>
            <a:pPr>
              <a:buNone/>
            </a:pPr>
            <a:r>
              <a:rPr lang="fr-FR" sz="3600" baseline="-25000" dirty="0" smtClean="0"/>
              <a:t>			</a:t>
            </a:r>
            <a:r>
              <a:rPr lang="fr-FR" sz="3600" dirty="0" smtClean="0"/>
              <a:t> </a:t>
            </a:r>
            <a:endParaRPr lang="fr-FR" sz="3600" dirty="0"/>
          </a:p>
        </p:txBody>
      </p:sp>
      <p:sp>
        <p:nvSpPr>
          <p:cNvPr id="11" name="Flèche droite 10"/>
          <p:cNvSpPr/>
          <p:nvPr/>
        </p:nvSpPr>
        <p:spPr>
          <a:xfrm>
            <a:off x="6857998" y="2964871"/>
            <a:ext cx="678875" cy="360222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8118764" y="498765"/>
            <a:ext cx="0" cy="3740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/>
              <a:t>Démontrez la croissance sur  R.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49926"/>
            <a:ext cx="11021291" cy="57080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Taux de variation </a:t>
            </a:r>
            <a:r>
              <a:rPr lang="fr-FR" sz="3600" dirty="0" smtClean="0"/>
              <a:t>pour tous les 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et x</a:t>
            </a:r>
            <a:r>
              <a:rPr lang="fr-FR" sz="3600" baseline="-25000" dirty="0" smtClean="0"/>
              <a:t>2 </a:t>
            </a:r>
            <a:r>
              <a:rPr lang="fr-FR" sz="3600" dirty="0" smtClean="0"/>
              <a:t>de </a:t>
            </a:r>
            <a:r>
              <a:rPr lang="fr-FR" sz="3600" dirty="0" smtClean="0">
                <a:solidFill>
                  <a:srgbClr val="0070C0"/>
                </a:solidFill>
              </a:rPr>
              <a:t>] - ∞ ; + ∞ [ </a:t>
            </a:r>
            <a:r>
              <a:rPr lang="fr-FR" sz="3600" dirty="0" smtClean="0"/>
              <a:t>:</a:t>
            </a: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</a:t>
            </a:r>
            <a:r>
              <a:rPr lang="fr-FR" sz="3600" dirty="0" smtClean="0"/>
              <a:t> = </a:t>
            </a:r>
            <a:r>
              <a:rPr lang="fr-FR" sz="3600" dirty="0" smtClean="0">
                <a:solidFill>
                  <a:srgbClr val="FF0000"/>
                </a:solidFill>
              </a:rPr>
              <a:t>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² 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3600" dirty="0" smtClean="0">
                <a:solidFill>
                  <a:srgbClr val="FF0000"/>
                </a:solidFill>
              </a:rPr>
              <a:t>²  </a:t>
            </a:r>
          </a:p>
          <a:p>
            <a:pPr>
              <a:buNone/>
            </a:pPr>
            <a:r>
              <a:rPr lang="fr-FR" sz="3200" dirty="0" smtClean="0"/>
              <a:t>Supposons que </a:t>
            </a:r>
            <a:r>
              <a:rPr lang="fr-FR" sz="3200" dirty="0" smtClean="0">
                <a:solidFill>
                  <a:srgbClr val="FF0000"/>
                </a:solidFill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et </a:t>
            </a:r>
            <a:r>
              <a:rPr lang="fr-FR" sz="3200" dirty="0" smtClean="0">
                <a:solidFill>
                  <a:srgbClr val="FF0000"/>
                </a:solidFill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</a:rPr>
              <a:t>2 </a:t>
            </a:r>
            <a:r>
              <a:rPr lang="fr-FR" sz="3200" dirty="0" smtClean="0"/>
              <a:t>sont de même signe.</a:t>
            </a:r>
            <a:endParaRPr lang="fr-FR" sz="3600" dirty="0" smtClean="0"/>
          </a:p>
          <a:p>
            <a:pPr>
              <a:buNone/>
            </a:pP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1 </a:t>
            </a:r>
            <a:r>
              <a:rPr lang="fr-FR" sz="4000" dirty="0" smtClean="0"/>
              <a:t>et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2 </a:t>
            </a:r>
            <a:r>
              <a:rPr lang="fr-FR" sz="4000" dirty="0" smtClean="0"/>
              <a:t>sont de même signe</a:t>
            </a:r>
            <a:r>
              <a:rPr lang="fr-FR" sz="4000" dirty="0" smtClean="0">
                <a:solidFill>
                  <a:srgbClr val="FF0000"/>
                </a:solidFill>
              </a:rPr>
              <a:t>         x</a:t>
            </a:r>
            <a:r>
              <a:rPr lang="fr-FR" sz="4000" baseline="-25000" dirty="0" smtClean="0">
                <a:solidFill>
                  <a:srgbClr val="FF0000"/>
                </a:solidFill>
              </a:rPr>
              <a:t>1</a:t>
            </a:r>
            <a:r>
              <a:rPr lang="fr-FR" sz="4000" dirty="0" smtClean="0">
                <a:solidFill>
                  <a:srgbClr val="FF0000"/>
                </a:solidFill>
              </a:rPr>
              <a:t> 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/>
              <a:t> ≥ 0</a:t>
            </a:r>
          </a:p>
          <a:p>
            <a:pPr>
              <a:buNone/>
            </a:pPr>
            <a:r>
              <a:rPr lang="fr-FR" sz="4000" dirty="0" smtClean="0"/>
              <a:t>Un carré est toujours positif</a:t>
            </a:r>
            <a:r>
              <a:rPr lang="fr-FR" sz="4000" dirty="0" smtClean="0">
                <a:solidFill>
                  <a:srgbClr val="FF0000"/>
                </a:solidFill>
              </a:rPr>
              <a:t>         x</a:t>
            </a:r>
            <a:r>
              <a:rPr lang="fr-FR" sz="4000" baseline="-25000" dirty="0" smtClean="0">
                <a:solidFill>
                  <a:srgbClr val="FF0000"/>
                </a:solidFill>
              </a:rPr>
              <a:t>1</a:t>
            </a:r>
            <a:r>
              <a:rPr lang="fr-FR" sz="4000" dirty="0" smtClean="0">
                <a:solidFill>
                  <a:srgbClr val="FF0000"/>
                </a:solidFill>
              </a:rPr>
              <a:t>²</a:t>
            </a:r>
            <a:r>
              <a:rPr lang="fr-FR" sz="4000" dirty="0" smtClean="0"/>
              <a:t> ≥ 0   et  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²</a:t>
            </a:r>
            <a:r>
              <a:rPr lang="fr-FR" sz="4000" dirty="0" smtClean="0"/>
              <a:t> ≥ 0 </a:t>
            </a:r>
          </a:p>
          <a:p>
            <a:pPr>
              <a:buNone/>
            </a:pPr>
            <a:r>
              <a:rPr lang="fr-FR" sz="4000" dirty="0" smtClean="0"/>
              <a:t>		 						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1</a:t>
            </a:r>
            <a:r>
              <a:rPr lang="fr-FR" sz="4000" dirty="0" smtClean="0">
                <a:solidFill>
                  <a:srgbClr val="FF0000"/>
                </a:solidFill>
              </a:rPr>
              <a:t>² </a:t>
            </a:r>
            <a:r>
              <a:rPr lang="fr-FR" sz="4000" dirty="0" smtClean="0"/>
              <a:t>+</a:t>
            </a:r>
            <a:r>
              <a:rPr lang="fr-FR" sz="4000" dirty="0" smtClean="0">
                <a:solidFill>
                  <a:srgbClr val="FF0000"/>
                </a:solidFill>
              </a:rPr>
              <a:t> x</a:t>
            </a:r>
            <a:r>
              <a:rPr lang="fr-FR" sz="4000" baseline="-25000" dirty="0" smtClean="0">
                <a:solidFill>
                  <a:srgbClr val="FF0000"/>
                </a:solidFill>
              </a:rPr>
              <a:t>1</a:t>
            </a:r>
            <a:r>
              <a:rPr lang="fr-FR" sz="4000" dirty="0" smtClean="0">
                <a:solidFill>
                  <a:srgbClr val="FF0000"/>
                </a:solidFill>
              </a:rPr>
              <a:t> 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000" dirty="0" smtClean="0"/>
              <a:t>+</a:t>
            </a:r>
            <a:r>
              <a:rPr lang="fr-FR" sz="4000" dirty="0" smtClean="0">
                <a:solidFill>
                  <a:srgbClr val="FF0000"/>
                </a:solidFill>
              </a:rPr>
              <a:t> 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² </a:t>
            </a:r>
            <a:r>
              <a:rPr lang="fr-FR" sz="4000" dirty="0" smtClean="0"/>
              <a:t>≥ 0</a:t>
            </a:r>
            <a:endParaRPr lang="fr-F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sz="3600" dirty="0" smtClean="0"/>
              <a:t> </a:t>
            </a:r>
            <a:r>
              <a:rPr lang="fr-FR" sz="3600" baseline="-25000" dirty="0" smtClean="0"/>
              <a:t>		</a:t>
            </a:r>
            <a:r>
              <a:rPr lang="fr-FR" sz="3600" dirty="0" smtClean="0"/>
              <a:t> </a:t>
            </a:r>
            <a:endParaRPr lang="fr-FR" sz="3600" baseline="-25000" dirty="0" smtClean="0"/>
          </a:p>
          <a:p>
            <a:pPr>
              <a:buNone/>
            </a:pPr>
            <a:r>
              <a:rPr lang="fr-FR" sz="3600" baseline="-25000" dirty="0" smtClean="0"/>
              <a:t>			</a:t>
            </a:r>
            <a:r>
              <a:rPr lang="fr-FR" sz="3600" dirty="0" smtClean="0"/>
              <a:t> </a:t>
            </a:r>
            <a:endParaRPr lang="fr-FR" sz="3600" dirty="0"/>
          </a:p>
        </p:txBody>
      </p:sp>
      <p:sp>
        <p:nvSpPr>
          <p:cNvPr id="11" name="Flèche droite 10"/>
          <p:cNvSpPr/>
          <p:nvPr/>
        </p:nvSpPr>
        <p:spPr>
          <a:xfrm>
            <a:off x="6857998" y="2964871"/>
            <a:ext cx="678875" cy="360222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6844143" y="3546762"/>
            <a:ext cx="678875" cy="360222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6608615" y="4211780"/>
            <a:ext cx="678875" cy="360222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8118764" y="498765"/>
            <a:ext cx="0" cy="3740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/>
              <a:t>Démontrez la croissance sur  R.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49926"/>
            <a:ext cx="11021291" cy="57080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Taux de variation </a:t>
            </a:r>
            <a:r>
              <a:rPr lang="fr-FR" sz="3600" dirty="0" smtClean="0"/>
              <a:t>pour tous les 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et x</a:t>
            </a:r>
            <a:r>
              <a:rPr lang="fr-FR" sz="3600" baseline="-25000" dirty="0" smtClean="0"/>
              <a:t>2 </a:t>
            </a:r>
            <a:r>
              <a:rPr lang="fr-FR" sz="3600" dirty="0" smtClean="0"/>
              <a:t>de </a:t>
            </a:r>
            <a:r>
              <a:rPr lang="fr-FR" sz="3600" dirty="0" smtClean="0">
                <a:solidFill>
                  <a:srgbClr val="0070C0"/>
                </a:solidFill>
              </a:rPr>
              <a:t>] - ∞ ; + ∞ [ </a:t>
            </a:r>
            <a:r>
              <a:rPr lang="fr-FR" sz="3600" dirty="0" smtClean="0"/>
              <a:t>:</a:t>
            </a: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</a:t>
            </a:r>
            <a:r>
              <a:rPr lang="fr-FR" sz="3600" dirty="0" smtClean="0"/>
              <a:t> = </a:t>
            </a:r>
            <a:r>
              <a:rPr lang="fr-FR" sz="3600" dirty="0" smtClean="0">
                <a:solidFill>
                  <a:srgbClr val="FF0000"/>
                </a:solidFill>
              </a:rPr>
              <a:t>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² 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1</a:t>
            </a:r>
            <a:r>
              <a:rPr lang="fr-FR" sz="3600" dirty="0" smtClean="0">
                <a:solidFill>
                  <a:srgbClr val="FF0000"/>
                </a:solidFill>
              </a:rPr>
              <a:t>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+ x</a:t>
            </a:r>
            <a:r>
              <a:rPr lang="fr-FR" sz="3600" baseline="-25000" dirty="0" smtClean="0">
                <a:solidFill>
                  <a:srgbClr val="FF0000"/>
                </a:solidFill>
              </a:rPr>
              <a:t>2</a:t>
            </a:r>
            <a:r>
              <a:rPr lang="fr-FR" sz="3600" dirty="0" smtClean="0">
                <a:solidFill>
                  <a:srgbClr val="FF0000"/>
                </a:solidFill>
              </a:rPr>
              <a:t>²  </a:t>
            </a:r>
          </a:p>
          <a:p>
            <a:pPr>
              <a:buNone/>
            </a:pPr>
            <a:r>
              <a:rPr lang="fr-FR" sz="3200" dirty="0" smtClean="0"/>
              <a:t>Supposons que </a:t>
            </a:r>
            <a:r>
              <a:rPr lang="fr-FR" sz="3200" dirty="0" smtClean="0">
                <a:solidFill>
                  <a:srgbClr val="FF0000"/>
                </a:solidFill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et </a:t>
            </a:r>
            <a:r>
              <a:rPr lang="fr-FR" sz="3200" dirty="0" smtClean="0">
                <a:solidFill>
                  <a:srgbClr val="FF0000"/>
                </a:solidFill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</a:rPr>
              <a:t>2 </a:t>
            </a:r>
            <a:r>
              <a:rPr lang="fr-FR" sz="3200" dirty="0" smtClean="0"/>
              <a:t>sont de même signe.</a:t>
            </a:r>
            <a:endParaRPr lang="fr-FR" sz="3600" dirty="0" smtClean="0"/>
          </a:p>
          <a:p>
            <a:pPr>
              <a:buNone/>
            </a:pP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1 </a:t>
            </a:r>
            <a:r>
              <a:rPr lang="fr-FR" sz="4000" dirty="0" smtClean="0"/>
              <a:t>et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2 </a:t>
            </a:r>
            <a:r>
              <a:rPr lang="fr-FR" sz="4000" dirty="0" smtClean="0"/>
              <a:t>sont de même </a:t>
            </a:r>
            <a:r>
              <a:rPr lang="fr-FR" sz="4000" smtClean="0"/>
              <a:t>signe</a:t>
            </a:r>
            <a:r>
              <a:rPr lang="fr-FR" sz="4000" smtClean="0">
                <a:solidFill>
                  <a:srgbClr val="FF0000"/>
                </a:solidFill>
              </a:rPr>
              <a:t>         x</a:t>
            </a:r>
            <a:r>
              <a:rPr lang="fr-FR" sz="4000" baseline="-25000" smtClean="0">
                <a:solidFill>
                  <a:srgbClr val="FF0000"/>
                </a:solidFill>
              </a:rPr>
              <a:t>1</a:t>
            </a:r>
            <a:r>
              <a:rPr lang="fr-FR" sz="4000" smtClean="0">
                <a:solidFill>
                  <a:srgbClr val="FF0000"/>
                </a:solidFill>
              </a:rPr>
              <a:t>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/>
              <a:t> ≥ 0</a:t>
            </a:r>
          </a:p>
          <a:p>
            <a:pPr>
              <a:buNone/>
            </a:pPr>
            <a:r>
              <a:rPr lang="fr-FR" sz="4000" dirty="0" smtClean="0"/>
              <a:t>Un carré est toujours positif</a:t>
            </a:r>
            <a:r>
              <a:rPr lang="fr-FR" sz="4000" dirty="0" smtClean="0">
                <a:solidFill>
                  <a:srgbClr val="FF0000"/>
                </a:solidFill>
              </a:rPr>
              <a:t>         x</a:t>
            </a:r>
            <a:r>
              <a:rPr lang="fr-FR" sz="4000" baseline="-25000" dirty="0" smtClean="0">
                <a:solidFill>
                  <a:srgbClr val="FF0000"/>
                </a:solidFill>
              </a:rPr>
              <a:t>1</a:t>
            </a:r>
            <a:r>
              <a:rPr lang="fr-FR" sz="4000" dirty="0" smtClean="0">
                <a:solidFill>
                  <a:srgbClr val="FF0000"/>
                </a:solidFill>
              </a:rPr>
              <a:t>²</a:t>
            </a:r>
            <a:r>
              <a:rPr lang="fr-FR" sz="4000" dirty="0" smtClean="0"/>
              <a:t> ≥ 0   et  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²</a:t>
            </a:r>
            <a:r>
              <a:rPr lang="fr-FR" sz="4000" dirty="0" smtClean="0"/>
              <a:t> ≥ 0 </a:t>
            </a:r>
          </a:p>
          <a:p>
            <a:pPr>
              <a:buNone/>
            </a:pPr>
            <a:r>
              <a:rPr lang="fr-FR" sz="4000" dirty="0" smtClean="0"/>
              <a:t>		 						 </a:t>
            </a:r>
            <a:r>
              <a:rPr lang="fr-FR" sz="4000" dirty="0" smtClean="0">
                <a:solidFill>
                  <a:srgbClr val="FF0000"/>
                </a:solidFill>
              </a:rPr>
              <a:t>x</a:t>
            </a:r>
            <a:r>
              <a:rPr lang="fr-FR" sz="4000" baseline="-25000" dirty="0" smtClean="0">
                <a:solidFill>
                  <a:srgbClr val="FF0000"/>
                </a:solidFill>
              </a:rPr>
              <a:t>1</a:t>
            </a:r>
            <a:r>
              <a:rPr lang="fr-FR" sz="4000" dirty="0" smtClean="0">
                <a:solidFill>
                  <a:srgbClr val="FF0000"/>
                </a:solidFill>
              </a:rPr>
              <a:t>² </a:t>
            </a:r>
            <a:r>
              <a:rPr lang="fr-FR" sz="4000" dirty="0" smtClean="0"/>
              <a:t>+</a:t>
            </a:r>
            <a:r>
              <a:rPr lang="fr-FR" sz="4000" dirty="0" smtClean="0">
                <a:solidFill>
                  <a:srgbClr val="FF0000"/>
                </a:solidFill>
              </a:rPr>
              <a:t> x</a:t>
            </a:r>
            <a:r>
              <a:rPr lang="fr-FR" sz="4000" baseline="-25000" dirty="0" smtClean="0">
                <a:solidFill>
                  <a:srgbClr val="FF0000"/>
                </a:solidFill>
              </a:rPr>
              <a:t>1</a:t>
            </a:r>
            <a:r>
              <a:rPr lang="fr-FR" sz="4000" dirty="0" smtClean="0">
                <a:solidFill>
                  <a:srgbClr val="FF0000"/>
                </a:solidFill>
              </a:rPr>
              <a:t> 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000" dirty="0" smtClean="0"/>
              <a:t>+</a:t>
            </a:r>
            <a:r>
              <a:rPr lang="fr-FR" sz="4000" dirty="0" smtClean="0">
                <a:solidFill>
                  <a:srgbClr val="FF0000"/>
                </a:solidFill>
              </a:rPr>
              <a:t> x</a:t>
            </a:r>
            <a:r>
              <a:rPr lang="fr-FR" sz="4000" baseline="-25000" dirty="0" smtClean="0">
                <a:solidFill>
                  <a:srgbClr val="FF0000"/>
                </a:solidFill>
              </a:rPr>
              <a:t>2</a:t>
            </a:r>
            <a:r>
              <a:rPr lang="fr-FR" sz="4000" dirty="0" smtClean="0">
                <a:solidFill>
                  <a:srgbClr val="FF0000"/>
                </a:solidFill>
              </a:rPr>
              <a:t>² </a:t>
            </a:r>
            <a:r>
              <a:rPr lang="fr-FR" sz="4000" dirty="0" smtClean="0"/>
              <a:t>≥ 0</a:t>
            </a:r>
            <a:endParaRPr lang="fr-F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 ≥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0</a:t>
            </a:r>
          </a:p>
          <a:p>
            <a:pPr>
              <a:buNone/>
            </a:pPr>
            <a:r>
              <a:rPr lang="fr-FR" sz="3600" dirty="0" smtClean="0"/>
              <a:t>pour tous les x</a:t>
            </a:r>
            <a:r>
              <a:rPr lang="fr-FR" sz="3600" baseline="-25000" dirty="0" smtClean="0"/>
              <a:t>1</a:t>
            </a:r>
            <a:r>
              <a:rPr lang="fr-FR" sz="3600" dirty="0" smtClean="0"/>
              <a:t> et x</a:t>
            </a:r>
            <a:r>
              <a:rPr lang="fr-FR" sz="3600" baseline="-25000" dirty="0" smtClean="0"/>
              <a:t>2 			</a:t>
            </a:r>
            <a:r>
              <a:rPr lang="fr-FR" sz="3600" dirty="0" smtClean="0"/>
              <a:t>f est strict. croissante</a:t>
            </a:r>
            <a:endParaRPr lang="fr-FR" sz="3600" baseline="-25000" dirty="0" smtClean="0"/>
          </a:p>
          <a:p>
            <a:pPr>
              <a:buNone/>
            </a:pPr>
            <a:r>
              <a:rPr lang="fr-FR" sz="3600" baseline="-25000" dirty="0" smtClean="0"/>
              <a:t>			</a:t>
            </a:r>
            <a:r>
              <a:rPr lang="fr-FR" sz="3600" dirty="0" smtClean="0"/>
              <a:t>de </a:t>
            </a:r>
            <a:r>
              <a:rPr lang="fr-FR" sz="3600" dirty="0" smtClean="0">
                <a:solidFill>
                  <a:srgbClr val="0070C0"/>
                </a:solidFill>
              </a:rPr>
              <a:t>] - ∞ ; + ∞ [				</a:t>
            </a:r>
            <a:r>
              <a:rPr lang="fr-FR" sz="3600" dirty="0" smtClean="0"/>
              <a:t>sur </a:t>
            </a:r>
            <a:r>
              <a:rPr lang="fr-FR" sz="3600" dirty="0" smtClean="0">
                <a:solidFill>
                  <a:srgbClr val="0070C0"/>
                </a:solidFill>
              </a:rPr>
              <a:t>] - ∞ ; + ∞ [</a:t>
            </a:r>
            <a:endParaRPr lang="fr-FR" sz="3600" dirty="0"/>
          </a:p>
        </p:txBody>
      </p:sp>
      <p:sp>
        <p:nvSpPr>
          <p:cNvPr id="11" name="Flèche droite 10"/>
          <p:cNvSpPr/>
          <p:nvPr/>
        </p:nvSpPr>
        <p:spPr>
          <a:xfrm>
            <a:off x="6857998" y="2964871"/>
            <a:ext cx="678875" cy="360222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Double flèche horizontale 12"/>
          <p:cNvSpPr/>
          <p:nvPr/>
        </p:nvSpPr>
        <p:spPr>
          <a:xfrm>
            <a:off x="6345381" y="5680363"/>
            <a:ext cx="734291" cy="332509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>
            <a:off x="5805056" y="4946073"/>
            <a:ext cx="263236" cy="1717963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6844143" y="3546762"/>
            <a:ext cx="678875" cy="360222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6608615" y="4211780"/>
            <a:ext cx="678875" cy="360222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8118764" y="498765"/>
            <a:ext cx="0" cy="3740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3°)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0515600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qui a été …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				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endParaRPr lang="fr-FR" sz="4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						 4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54181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73782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45225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57199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3°)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0515600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qui a été </a:t>
            </a:r>
            <a:r>
              <a:rPr lang="fr-FR" sz="4800" dirty="0" smtClean="0">
                <a:solidFill>
                  <a:srgbClr val="FF0000"/>
                </a:solidFill>
              </a:rPr>
              <a:t>étirée </a:t>
            </a:r>
            <a:r>
              <a:rPr lang="fr-FR" sz="4800" dirty="0" smtClean="0"/>
              <a:t>si </a:t>
            </a:r>
            <a:r>
              <a:rPr lang="fr-FR" sz="4800" dirty="0" smtClean="0">
                <a:solidFill>
                  <a:srgbClr val="FF0000"/>
                </a:solidFill>
              </a:rPr>
              <a:t>a &gt; 1</a:t>
            </a:r>
            <a:r>
              <a:rPr lang="fr-FR" sz="4800" b="1" dirty="0" smtClean="0">
                <a:solidFill>
                  <a:srgbClr val="00B050"/>
                </a:solidFill>
              </a:rPr>
              <a:t> 				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				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endParaRPr lang="fr-FR" sz="4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						 4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45225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57199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8132618" y="706583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 rot="10800000">
            <a:off x="7162799" y="457200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3°)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1121352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qui a été </a:t>
            </a:r>
            <a:r>
              <a:rPr lang="fr-FR" sz="4800" dirty="0" smtClean="0">
                <a:solidFill>
                  <a:srgbClr val="FF0000"/>
                </a:solidFill>
              </a:rPr>
              <a:t>étirée </a:t>
            </a:r>
            <a:r>
              <a:rPr lang="fr-FR" sz="4800" dirty="0" smtClean="0"/>
              <a:t>si </a:t>
            </a:r>
            <a:r>
              <a:rPr lang="fr-FR" sz="4800" dirty="0" smtClean="0">
                <a:solidFill>
                  <a:srgbClr val="FF0000"/>
                </a:solidFill>
              </a:rPr>
              <a:t>a &gt; 1</a:t>
            </a:r>
            <a:r>
              <a:rPr lang="fr-FR" sz="4800" b="1" dirty="0" smtClean="0">
                <a:solidFill>
                  <a:srgbClr val="00B050"/>
                </a:solidFill>
              </a:rPr>
              <a:t> 				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B050"/>
                </a:solidFill>
              </a:rPr>
              <a:t>aplatie</a:t>
            </a: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si </a:t>
            </a:r>
            <a:r>
              <a:rPr lang="fr-FR" sz="4800" dirty="0" smtClean="0">
                <a:solidFill>
                  <a:srgbClr val="00B050"/>
                </a:solidFill>
              </a:rPr>
              <a:t>0 &lt; a &lt; 1</a:t>
            </a:r>
            <a:r>
              <a:rPr lang="fr-FR" sz="4800" b="1" dirty="0" smtClean="0">
                <a:solidFill>
                  <a:srgbClr val="00B050"/>
                </a:solidFill>
              </a:rPr>
              <a:t> </a:t>
            </a:r>
            <a:r>
              <a:rPr lang="fr-FR" sz="4800" dirty="0" smtClean="0">
                <a:solidFill>
                  <a:srgbClr val="0070C0"/>
                </a:solidFill>
              </a:rPr>
              <a:t>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r>
              <a:rPr lang="fr-FR" sz="4800" dirty="0" smtClean="0">
                <a:solidFill>
                  <a:srgbClr val="00B050"/>
                </a:solidFill>
              </a:rPr>
              <a:t>  </a:t>
            </a:r>
            <a:r>
              <a:rPr lang="fr-FR" sz="3600" b="1" dirty="0" smtClean="0">
                <a:solidFill>
                  <a:srgbClr val="00B050"/>
                </a:solidFill>
              </a:rPr>
              <a:t>0,125x</a:t>
            </a:r>
            <a:r>
              <a:rPr lang="fr-FR" sz="3600" baseline="30000" dirty="0" smtClean="0">
                <a:solidFill>
                  <a:srgbClr val="00B050"/>
                </a:solidFill>
              </a:rPr>
              <a:t>3</a:t>
            </a:r>
            <a:endParaRPr lang="fr-FR" sz="4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						 4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45225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57199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8132618" y="706583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 rot="10800000">
            <a:off x="7162799" y="457200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8146472" y="2493817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 rot="10800000">
            <a:off x="5694217" y="4544290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3°)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1121352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dirty="0" smtClean="0"/>
              <a:t>qui a été </a:t>
            </a:r>
            <a:r>
              <a:rPr lang="fr-FR" sz="4800" dirty="0" smtClean="0">
                <a:solidFill>
                  <a:srgbClr val="FF0000"/>
                </a:solidFill>
              </a:rPr>
              <a:t>étirée </a:t>
            </a:r>
            <a:r>
              <a:rPr lang="fr-FR" sz="4800" dirty="0" smtClean="0"/>
              <a:t>si </a:t>
            </a:r>
            <a:r>
              <a:rPr lang="fr-FR" sz="4800" dirty="0" smtClean="0">
                <a:solidFill>
                  <a:srgbClr val="FF0000"/>
                </a:solidFill>
              </a:rPr>
              <a:t>a &gt; 1</a:t>
            </a:r>
            <a:r>
              <a:rPr lang="fr-FR" sz="4800" b="1" dirty="0" smtClean="0">
                <a:solidFill>
                  <a:srgbClr val="00B050"/>
                </a:solidFill>
              </a:rPr>
              <a:t> 				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B050"/>
                </a:solidFill>
              </a:rPr>
              <a:t>aplatie</a:t>
            </a: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si </a:t>
            </a:r>
            <a:r>
              <a:rPr lang="fr-FR" sz="4800" dirty="0" smtClean="0">
                <a:solidFill>
                  <a:srgbClr val="00B050"/>
                </a:solidFill>
              </a:rPr>
              <a:t>0 &lt; a &lt; 1</a:t>
            </a:r>
            <a:r>
              <a:rPr lang="fr-FR" sz="4800" b="1" dirty="0" smtClean="0">
                <a:solidFill>
                  <a:srgbClr val="00B050"/>
                </a:solidFill>
              </a:rPr>
              <a:t> </a:t>
            </a:r>
            <a:r>
              <a:rPr lang="fr-FR" sz="4800" dirty="0" smtClean="0">
                <a:solidFill>
                  <a:srgbClr val="0070C0"/>
                </a:solidFill>
              </a:rPr>
              <a:t>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r>
              <a:rPr lang="fr-FR" sz="4800" dirty="0" smtClean="0">
                <a:solidFill>
                  <a:srgbClr val="00B050"/>
                </a:solidFill>
              </a:rPr>
              <a:t>  </a:t>
            </a:r>
            <a:r>
              <a:rPr lang="fr-FR" sz="3600" b="1" dirty="0" smtClean="0">
                <a:solidFill>
                  <a:srgbClr val="00B050"/>
                </a:solidFill>
              </a:rPr>
              <a:t>0</a:t>
            </a:r>
            <a:r>
              <a:rPr lang="fr-FR" sz="3600" b="1" dirty="0" smtClean="0"/>
              <a:t>,</a:t>
            </a:r>
            <a:r>
              <a:rPr lang="fr-FR" sz="3600" b="1" dirty="0" smtClean="0">
                <a:solidFill>
                  <a:srgbClr val="00B050"/>
                </a:solidFill>
              </a:rPr>
              <a:t>125x</a:t>
            </a:r>
            <a:r>
              <a:rPr lang="fr-FR" sz="3600" baseline="30000" dirty="0" smtClean="0">
                <a:solidFill>
                  <a:srgbClr val="00B050"/>
                </a:solidFill>
              </a:rPr>
              <a:t>3</a:t>
            </a:r>
            <a:endParaRPr lang="fr-FR" sz="4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FFC000"/>
                </a:solidFill>
              </a:rPr>
              <a:t>symétrique</a:t>
            </a: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si</a:t>
            </a:r>
            <a:r>
              <a:rPr lang="fr-FR" sz="4800" dirty="0" smtClean="0">
                <a:solidFill>
                  <a:srgbClr val="00B050"/>
                </a:solidFill>
              </a:rPr>
              <a:t> </a:t>
            </a:r>
            <a:r>
              <a:rPr lang="fr-FR" sz="4800" dirty="0" smtClean="0">
                <a:solidFill>
                  <a:srgbClr val="FFC000"/>
                </a:solidFill>
              </a:rPr>
              <a:t>a &lt; 0</a:t>
            </a:r>
            <a:r>
              <a:rPr lang="fr-FR" sz="4800" b="1" dirty="0" smtClean="0">
                <a:solidFill>
                  <a:srgbClr val="FFC000"/>
                </a:solidFill>
              </a:rPr>
              <a:t> </a:t>
            </a:r>
            <a:r>
              <a:rPr lang="fr-FR" sz="3200" dirty="0" smtClean="0"/>
              <a:t>			  4</a:t>
            </a:r>
            <a:endParaRPr lang="fr-FR" dirty="0" smtClean="0"/>
          </a:p>
          <a:p>
            <a:pPr marL="0" indent="0">
              <a:buNone/>
            </a:pPr>
            <a:r>
              <a:rPr lang="fr-FR" sz="6600" dirty="0" smtClean="0">
                <a:solidFill>
                  <a:schemeClr val="bg1"/>
                </a:solidFill>
              </a:rPr>
              <a:t>d</a:t>
            </a: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									        </a:t>
            </a:r>
            <a:r>
              <a:rPr lang="fr-FR" sz="4400" b="1" dirty="0" smtClean="0">
                <a:solidFill>
                  <a:srgbClr val="FFC000"/>
                </a:solidFill>
              </a:rPr>
              <a:t>-</a:t>
            </a:r>
            <a:r>
              <a:rPr lang="fr-FR" sz="4000" b="1" dirty="0" smtClean="0">
                <a:solidFill>
                  <a:srgbClr val="FFC000"/>
                </a:solidFill>
              </a:rPr>
              <a:t>0,125x</a:t>
            </a:r>
            <a:r>
              <a:rPr lang="fr-FR" sz="4000" b="1" baseline="30000" dirty="0" smtClean="0">
                <a:solidFill>
                  <a:srgbClr val="FFC000"/>
                </a:solidFill>
              </a:rPr>
              <a:t>3</a:t>
            </a:r>
            <a:endParaRPr lang="fr-FR" b="1" dirty="0" smtClean="0">
              <a:solidFill>
                <a:srgbClr val="FFC0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45225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57199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8132618" y="706583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 rot="10800000">
            <a:off x="7162799" y="457200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8146472" y="2493817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 rot="10800000">
            <a:off x="5694217" y="4544290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 flipH="1">
            <a:off x="5694217" y="256309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 rot="10800000" flipH="1">
            <a:off x="8146473" y="455814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2664" y="207963"/>
            <a:ext cx="10879667" cy="1028170"/>
          </a:xfrm>
        </p:spPr>
        <p:txBody>
          <a:bodyPr>
            <a:normAutofit/>
          </a:bodyPr>
          <a:lstStyle/>
          <a:p>
            <a:pPr algn="l"/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Fonctions polynômes degré 3</a:t>
            </a:r>
            <a:endParaRPr lang="fr-FR" sz="344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92664" y="1236133"/>
            <a:ext cx="10964335" cy="5046134"/>
          </a:xfrm>
        </p:spPr>
        <p:txBody>
          <a:bodyPr>
            <a:normAutofit/>
          </a:bodyPr>
          <a:lstStyle/>
          <a:p>
            <a:pPr algn="l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1°)</a:t>
            </a:r>
            <a:r>
              <a:rPr lang="fr-FR" sz="4400" dirty="0" smtClean="0"/>
              <a:t> </a:t>
            </a:r>
            <a:r>
              <a:rPr lang="fr-FR" sz="4400" u="sng" dirty="0" smtClean="0">
                <a:solidFill>
                  <a:srgbClr val="FF0000"/>
                </a:solidFill>
              </a:rPr>
              <a:t>Définition</a:t>
            </a:r>
            <a:r>
              <a:rPr lang="fr-FR" sz="4400" dirty="0" smtClean="0"/>
              <a:t> :</a:t>
            </a:r>
          </a:p>
          <a:p>
            <a:pPr algn="l"/>
            <a:r>
              <a:rPr lang="fr-FR" sz="4000" dirty="0" smtClean="0"/>
              <a:t>Elles sont définies par </a:t>
            </a:r>
            <a:r>
              <a:rPr lang="fr-FR" sz="4000" dirty="0" smtClean="0">
                <a:solidFill>
                  <a:srgbClr val="FF0000"/>
                </a:solidFill>
              </a:rPr>
              <a:t>f(x) = a x</a:t>
            </a:r>
            <a:r>
              <a:rPr lang="fr-FR" sz="4000" baseline="30000" dirty="0" smtClean="0">
                <a:solidFill>
                  <a:srgbClr val="FF0000"/>
                </a:solidFill>
              </a:rPr>
              <a:t>3</a:t>
            </a:r>
            <a:r>
              <a:rPr lang="fr-FR" sz="4000" dirty="0" smtClean="0">
                <a:solidFill>
                  <a:srgbClr val="FF0000"/>
                </a:solidFill>
              </a:rPr>
              <a:t> + b x² + c x + d</a:t>
            </a:r>
            <a:endParaRPr lang="fr-FR" sz="4000" dirty="0" smtClean="0"/>
          </a:p>
          <a:p>
            <a:pPr algn="l"/>
            <a:r>
              <a:rPr lang="fr-FR" sz="4000" dirty="0" smtClean="0"/>
              <a:t> 			a, b, c et d étant des réels, et </a:t>
            </a:r>
            <a:r>
              <a:rPr lang="fr-FR" sz="4000" dirty="0" smtClean="0">
                <a:solidFill>
                  <a:srgbClr val="FF0000"/>
                </a:solidFill>
              </a:rPr>
              <a:t>a ≠ 0</a:t>
            </a:r>
          </a:p>
          <a:p>
            <a:pPr algn="l"/>
            <a:endParaRPr lang="fr-FR" sz="3200" dirty="0" smtClean="0">
              <a:solidFill>
                <a:srgbClr val="FF0000"/>
              </a:solidFill>
            </a:endParaRPr>
          </a:p>
          <a:p>
            <a:pPr algn="l"/>
            <a:r>
              <a:rPr lang="fr-FR" sz="3200" dirty="0" smtClean="0"/>
              <a:t>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2°)</a:t>
            </a:r>
            <a:r>
              <a:rPr lang="fr-FR" sz="5400" dirty="0" smtClean="0"/>
              <a:t> </a:t>
            </a:r>
            <a:r>
              <a:rPr lang="fr-FR" sz="5400" u="sng" dirty="0" smtClean="0">
                <a:solidFill>
                  <a:srgbClr val="FF0000"/>
                </a:solidFill>
              </a:rPr>
              <a:t>Courbe</a:t>
            </a:r>
            <a:r>
              <a:rPr lang="fr-FR" sz="5400" dirty="0" smtClean="0"/>
              <a:t> de f(x) = </a:t>
            </a:r>
            <a:r>
              <a:rPr lang="fr-FR" sz="5400" dirty="0" smtClean="0">
                <a:solidFill>
                  <a:srgbClr val="FF0000"/>
                </a:solidFill>
              </a:rPr>
              <a:t>x</a:t>
            </a:r>
            <a:r>
              <a:rPr lang="fr-FR" sz="5400" baseline="30000" dirty="0" smtClean="0">
                <a:solidFill>
                  <a:srgbClr val="FF0000"/>
                </a:solidFill>
              </a:rPr>
              <a:t>3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  <a:r>
              <a:rPr lang="fr-FR" sz="5400" dirty="0" smtClean="0"/>
              <a:t>:</a:t>
            </a:r>
            <a:endParaRPr lang="fr-FR" sz="3200" dirty="0" smtClean="0"/>
          </a:p>
          <a:p>
            <a:pPr algn="l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27610" y="4828096"/>
          <a:ext cx="677333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889"/>
                <a:gridCol w="1128889"/>
                <a:gridCol w="1128889"/>
                <a:gridCol w="1128889"/>
                <a:gridCol w="1128889"/>
                <a:gridCol w="1128889"/>
              </a:tblGrid>
              <a:tr h="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x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-2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0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2</a:t>
                      </a:r>
                      <a:endParaRPr lang="fr-FR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f(x)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63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4°)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+ d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1121352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b="1" dirty="0" smtClean="0">
                <a:solidFill>
                  <a:srgbClr val="FF0000"/>
                </a:solidFill>
              </a:rPr>
              <a:t>+ d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   </a:t>
            </a:r>
            <a:r>
              <a:rPr lang="fr-FR" sz="4800" dirty="0" smtClean="0"/>
              <a:t>qui a été …</a:t>
            </a:r>
            <a:r>
              <a:rPr lang="fr-FR" sz="4800" b="1" dirty="0" smtClean="0">
                <a:solidFill>
                  <a:srgbClr val="00B050"/>
                </a:solidFill>
              </a:rPr>
              <a:t>				             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B050"/>
                </a:solidFill>
              </a:rPr>
              <a:t> 				</a:t>
            </a:r>
            <a:r>
              <a:rPr lang="fr-FR" sz="4800" b="1" dirty="0" smtClean="0">
                <a:solidFill>
                  <a:srgbClr val="00B050"/>
                </a:solidFill>
              </a:rPr>
              <a:t> </a:t>
            </a:r>
            <a:r>
              <a:rPr lang="fr-FR" sz="4800" dirty="0" smtClean="0">
                <a:solidFill>
                  <a:srgbClr val="0070C0"/>
                </a:solidFill>
              </a:rPr>
              <a:t>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r>
              <a:rPr lang="fr-FR" sz="4800" dirty="0" smtClean="0">
                <a:solidFill>
                  <a:srgbClr val="00B050"/>
                </a:solidFill>
              </a:rPr>
              <a:t>  </a:t>
            </a:r>
            <a:r>
              <a:rPr lang="fr-FR" sz="3600" b="1" dirty="0" smtClean="0">
                <a:solidFill>
                  <a:srgbClr val="00B050"/>
                </a:solidFill>
              </a:rPr>
              <a:t>0</a:t>
            </a:r>
            <a:r>
              <a:rPr lang="fr-FR" sz="3600" b="1" dirty="0" smtClean="0"/>
              <a:t>,</a:t>
            </a:r>
            <a:r>
              <a:rPr lang="fr-FR" sz="3600" b="1" dirty="0" smtClean="0">
                <a:solidFill>
                  <a:srgbClr val="00B050"/>
                </a:solidFill>
              </a:rPr>
              <a:t>125x</a:t>
            </a:r>
            <a:r>
              <a:rPr lang="fr-FR" sz="3600" baseline="30000" dirty="0" smtClean="0">
                <a:solidFill>
                  <a:srgbClr val="00B050"/>
                </a:solidFill>
              </a:rPr>
              <a:t>3</a:t>
            </a:r>
            <a:endParaRPr lang="fr-FR" sz="4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FFC000"/>
                </a:solidFill>
              </a:rPr>
              <a:t> 				</a:t>
            </a:r>
            <a:r>
              <a:rPr lang="fr-FR" sz="3200" dirty="0" smtClean="0"/>
              <a:t>			           4</a:t>
            </a:r>
            <a:endParaRPr lang="fr-FR" dirty="0" smtClean="0"/>
          </a:p>
          <a:p>
            <a:pPr marL="0" indent="0">
              <a:buNone/>
            </a:pPr>
            <a:r>
              <a:rPr lang="fr-FR" sz="6600" dirty="0" smtClean="0">
                <a:solidFill>
                  <a:schemeClr val="bg1"/>
                </a:solidFill>
              </a:rPr>
              <a:t>d</a:t>
            </a: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									        </a:t>
            </a:r>
            <a:r>
              <a:rPr lang="fr-FR" sz="4400" b="1" dirty="0" smtClean="0">
                <a:solidFill>
                  <a:srgbClr val="FFC000"/>
                </a:solidFill>
              </a:rPr>
              <a:t>-</a:t>
            </a:r>
            <a:r>
              <a:rPr lang="fr-FR" sz="4000" b="1" dirty="0" smtClean="0">
                <a:solidFill>
                  <a:srgbClr val="FFC000"/>
                </a:solidFill>
              </a:rPr>
              <a:t>0,125x</a:t>
            </a:r>
            <a:r>
              <a:rPr lang="fr-FR" sz="4000" b="1" baseline="30000" dirty="0" smtClean="0">
                <a:solidFill>
                  <a:srgbClr val="FFC000"/>
                </a:solidFill>
              </a:rPr>
              <a:t>3</a:t>
            </a:r>
            <a:endParaRPr lang="fr-FR" b="1" dirty="0" smtClean="0">
              <a:solidFill>
                <a:srgbClr val="FFC0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45225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57199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8132618" y="706583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 rot="10800000">
            <a:off x="7162799" y="457200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8146472" y="2493817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 rot="10800000">
            <a:off x="5694217" y="4544290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 flipH="1">
            <a:off x="5694217" y="256309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 rot="10800000" flipH="1">
            <a:off x="8146473" y="455814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4°)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+ d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333796"/>
            <a:ext cx="11121352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b="1" dirty="0" smtClean="0">
                <a:solidFill>
                  <a:srgbClr val="FF0000"/>
                </a:solidFill>
              </a:rPr>
              <a:t>+ d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   </a:t>
            </a:r>
            <a:r>
              <a:rPr lang="fr-FR" sz="4800" dirty="0" smtClean="0"/>
              <a:t>qui a été  </a:t>
            </a:r>
            <a:r>
              <a:rPr lang="fr-FR" sz="4800" b="1" dirty="0" smtClean="0">
                <a:solidFill>
                  <a:srgbClr val="00B050"/>
                </a:solidFill>
              </a:rPr>
              <a:t>				             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r>
              <a:rPr lang="fr-FR" sz="4800" b="1" dirty="0" smtClean="0"/>
              <a:t>+1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B050"/>
                </a:solidFill>
              </a:rPr>
              <a:t>translatée 	 		</a:t>
            </a:r>
            <a:r>
              <a:rPr lang="fr-FR" sz="4800" dirty="0" smtClean="0">
                <a:solidFill>
                  <a:srgbClr val="0070C0"/>
                </a:solidFill>
              </a:rPr>
              <a:t>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r>
              <a:rPr lang="fr-FR" sz="4800" b="1" dirty="0" smtClean="0"/>
              <a:t>+1</a:t>
            </a:r>
            <a:endParaRPr lang="fr-FR" sz="4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de vecteur </a:t>
            </a:r>
            <a:r>
              <a:rPr lang="fr-FR" sz="4800" dirty="0" smtClean="0">
                <a:solidFill>
                  <a:srgbClr val="FF0000"/>
                </a:solidFill>
              </a:rPr>
              <a:t>d j</a:t>
            </a:r>
            <a:r>
              <a:rPr lang="fr-FR" sz="4800" dirty="0" smtClean="0">
                <a:solidFill>
                  <a:srgbClr val="FFC000"/>
                </a:solidFill>
              </a:rPr>
              <a:t>				</a:t>
            </a:r>
            <a:r>
              <a:rPr lang="fr-FR" sz="3200" dirty="0" smtClean="0"/>
              <a:t>	 4</a:t>
            </a:r>
            <a:endParaRPr lang="fr-FR" dirty="0" smtClean="0"/>
          </a:p>
          <a:p>
            <a:pPr marL="0" indent="0">
              <a:buNone/>
            </a:pPr>
            <a:r>
              <a:rPr lang="fr-FR" sz="6600" dirty="0" smtClean="0">
                <a:solidFill>
                  <a:schemeClr val="bg1"/>
                </a:solidFill>
              </a:rPr>
              <a:t>d</a:t>
            </a: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			</a:t>
            </a:r>
            <a:r>
              <a:rPr lang="fr-FR" sz="3200" b="1" dirty="0" smtClean="0">
                <a:solidFill>
                  <a:srgbClr val="00B050"/>
                </a:solidFill>
              </a:rPr>
              <a:t> </a:t>
            </a:r>
            <a:r>
              <a:rPr lang="fr-FR" sz="4000" b="1" dirty="0" smtClean="0">
                <a:solidFill>
                  <a:srgbClr val="00B050"/>
                </a:solidFill>
              </a:rPr>
              <a:t>0</a:t>
            </a:r>
            <a:r>
              <a:rPr lang="fr-FR" sz="4000" b="1" dirty="0" smtClean="0"/>
              <a:t>,</a:t>
            </a:r>
            <a:r>
              <a:rPr lang="fr-FR" sz="4000" b="1" dirty="0" smtClean="0">
                <a:solidFill>
                  <a:srgbClr val="00B050"/>
                </a:solidFill>
              </a:rPr>
              <a:t>125x</a:t>
            </a:r>
            <a:r>
              <a:rPr lang="fr-FR" sz="4000" baseline="30000" dirty="0" smtClean="0">
                <a:solidFill>
                  <a:srgbClr val="00B050"/>
                </a:solidFill>
              </a:rPr>
              <a:t>3 </a:t>
            </a:r>
            <a:r>
              <a:rPr lang="fr-FR" sz="4000" b="1" dirty="0" smtClean="0"/>
              <a:t>+1</a:t>
            </a:r>
            <a:r>
              <a:rPr lang="fr-FR" sz="3200" dirty="0" smtClean="0"/>
              <a:t>				     </a:t>
            </a:r>
            <a:r>
              <a:rPr lang="fr-FR" sz="4400" b="1" dirty="0" smtClean="0">
                <a:solidFill>
                  <a:srgbClr val="FFC000"/>
                </a:solidFill>
              </a:rPr>
              <a:t>-</a:t>
            </a:r>
            <a:r>
              <a:rPr lang="fr-FR" sz="4000" b="1" dirty="0" smtClean="0">
                <a:solidFill>
                  <a:srgbClr val="FFC000"/>
                </a:solidFill>
              </a:rPr>
              <a:t>0,125x</a:t>
            </a:r>
            <a:r>
              <a:rPr lang="fr-FR" sz="4000" b="1" baseline="30000" dirty="0" smtClean="0">
                <a:solidFill>
                  <a:srgbClr val="FFC000"/>
                </a:solidFill>
              </a:rPr>
              <a:t>3</a:t>
            </a:r>
            <a:r>
              <a:rPr lang="fr-FR" sz="4000" b="1" dirty="0" smtClean="0"/>
              <a:t>+1</a:t>
            </a:r>
            <a:endParaRPr lang="fr-FR" b="1" dirty="0" smtClean="0">
              <a:solidFill>
                <a:srgbClr val="FFC0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06431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37802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8132618" y="512613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 rot="10800000">
            <a:off x="7162799" y="437803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8146472" y="2299847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 rot="10800000">
            <a:off x="5694217" y="4350320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 flipH="1">
            <a:off x="5694217" y="236912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 rot="10800000" flipH="1">
            <a:off x="8146473" y="436417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3877733" y="3391695"/>
            <a:ext cx="347903" cy="26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orme libre 33"/>
          <p:cNvSpPr/>
          <p:nvPr/>
        </p:nvSpPr>
        <p:spPr>
          <a:xfrm>
            <a:off x="8146468" y="2479960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 rot="10800000">
            <a:off x="6816431" y="4599704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8132613" y="734288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 rot="10800000">
            <a:off x="7162794" y="4599709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8146467" y="2521522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 rot="10800000">
            <a:off x="5694212" y="4571995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 flipH="1">
            <a:off x="5694212" y="259079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 rot="10800000" flipH="1">
            <a:off x="8146468" y="458585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4°)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+ d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1121352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b="1" dirty="0" smtClean="0">
                <a:solidFill>
                  <a:srgbClr val="FF0000"/>
                </a:solidFill>
              </a:rPr>
              <a:t>+ d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   </a:t>
            </a:r>
            <a:r>
              <a:rPr lang="fr-FR" sz="4800" dirty="0" smtClean="0"/>
              <a:t>qui a été  </a:t>
            </a:r>
            <a:r>
              <a:rPr lang="fr-FR" sz="4800" b="1" dirty="0" smtClean="0">
                <a:solidFill>
                  <a:srgbClr val="00B050"/>
                </a:solidFill>
              </a:rPr>
              <a:t>				             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r>
              <a:rPr lang="fr-FR" sz="4800" b="1" dirty="0" smtClean="0"/>
              <a:t>+2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B050"/>
                </a:solidFill>
              </a:rPr>
              <a:t>translatée 	 		</a:t>
            </a:r>
            <a:r>
              <a:rPr lang="fr-FR" sz="4800" dirty="0" smtClean="0">
                <a:solidFill>
                  <a:srgbClr val="0070C0"/>
                </a:solidFill>
              </a:rPr>
              <a:t>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r>
              <a:rPr lang="fr-FR" sz="4800" b="1" dirty="0" smtClean="0"/>
              <a:t>+2</a:t>
            </a:r>
            <a:endParaRPr lang="fr-FR" sz="4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de vecteur </a:t>
            </a:r>
            <a:r>
              <a:rPr lang="fr-FR" sz="4800" dirty="0" smtClean="0">
                <a:solidFill>
                  <a:srgbClr val="FF0000"/>
                </a:solidFill>
              </a:rPr>
              <a:t>d j</a:t>
            </a:r>
            <a:r>
              <a:rPr lang="fr-FR" sz="4800" dirty="0" smtClean="0">
                <a:solidFill>
                  <a:srgbClr val="FFC000"/>
                </a:solidFill>
              </a:rPr>
              <a:t>				</a:t>
            </a:r>
            <a:r>
              <a:rPr lang="fr-FR" sz="3200" dirty="0" smtClean="0"/>
              <a:t>	 4</a:t>
            </a:r>
            <a:endParaRPr lang="fr-FR" dirty="0" smtClean="0"/>
          </a:p>
          <a:p>
            <a:pPr marL="0" indent="0">
              <a:buNone/>
            </a:pPr>
            <a:r>
              <a:rPr lang="fr-FR" sz="6600" dirty="0" smtClean="0">
                <a:solidFill>
                  <a:schemeClr val="bg1"/>
                </a:solidFill>
              </a:rPr>
              <a:t>d</a:t>
            </a: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			</a:t>
            </a:r>
            <a:r>
              <a:rPr lang="fr-FR" sz="3200" b="1" dirty="0" smtClean="0">
                <a:solidFill>
                  <a:srgbClr val="00B050"/>
                </a:solidFill>
              </a:rPr>
              <a:t> </a:t>
            </a:r>
            <a:r>
              <a:rPr lang="fr-FR" sz="4000" b="1" dirty="0" smtClean="0">
                <a:solidFill>
                  <a:srgbClr val="00B050"/>
                </a:solidFill>
              </a:rPr>
              <a:t>0</a:t>
            </a:r>
            <a:r>
              <a:rPr lang="fr-FR" sz="4000" b="1" dirty="0" smtClean="0"/>
              <a:t>,</a:t>
            </a:r>
            <a:r>
              <a:rPr lang="fr-FR" sz="4000" b="1" dirty="0" smtClean="0">
                <a:solidFill>
                  <a:srgbClr val="00B050"/>
                </a:solidFill>
              </a:rPr>
              <a:t>125x</a:t>
            </a:r>
            <a:r>
              <a:rPr lang="fr-FR" sz="4000" baseline="30000" dirty="0" smtClean="0">
                <a:solidFill>
                  <a:srgbClr val="00B050"/>
                </a:solidFill>
              </a:rPr>
              <a:t>3 </a:t>
            </a:r>
            <a:r>
              <a:rPr lang="fr-FR" sz="4000" b="1" dirty="0" smtClean="0"/>
              <a:t>+2</a:t>
            </a:r>
            <a:r>
              <a:rPr lang="fr-FR" sz="3200" dirty="0" smtClean="0"/>
              <a:t>				     </a:t>
            </a:r>
            <a:r>
              <a:rPr lang="fr-FR" sz="4400" b="1" dirty="0" smtClean="0">
                <a:solidFill>
                  <a:srgbClr val="FFC000"/>
                </a:solidFill>
              </a:rPr>
              <a:t>-</a:t>
            </a:r>
            <a:r>
              <a:rPr lang="fr-FR" sz="4000" b="1" dirty="0" smtClean="0">
                <a:solidFill>
                  <a:srgbClr val="FFC000"/>
                </a:solidFill>
              </a:rPr>
              <a:t>0,125x</a:t>
            </a:r>
            <a:r>
              <a:rPr lang="fr-FR" sz="4000" b="1" baseline="30000" dirty="0" smtClean="0">
                <a:solidFill>
                  <a:srgbClr val="FFC000"/>
                </a:solidFill>
              </a:rPr>
              <a:t>3</a:t>
            </a:r>
            <a:r>
              <a:rPr lang="fr-FR" sz="4000" b="1" dirty="0" smtClean="0"/>
              <a:t>+2</a:t>
            </a:r>
            <a:endParaRPr lang="fr-FR" b="1" dirty="0" smtClean="0">
              <a:solidFill>
                <a:srgbClr val="FFC0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06431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18405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8132618" y="318643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 rot="10800000">
            <a:off x="7162799" y="418406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8146472" y="2105877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 rot="10800000">
            <a:off x="5694217" y="4156350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 flipH="1">
            <a:off x="5694217" y="217515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 rot="10800000" flipH="1">
            <a:off x="8146473" y="417020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3877733" y="3391695"/>
            <a:ext cx="347903" cy="26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orme libre 33"/>
          <p:cNvSpPr/>
          <p:nvPr/>
        </p:nvSpPr>
        <p:spPr>
          <a:xfrm>
            <a:off x="8146468" y="2479960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 rot="10800000">
            <a:off x="6816431" y="4599704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8132613" y="734288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 rot="10800000">
            <a:off x="7162794" y="4599709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8146467" y="2521522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 rot="10800000">
            <a:off x="5694212" y="4571995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 flipH="1">
            <a:off x="5694212" y="259079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 rot="10800000" flipH="1">
            <a:off x="8146468" y="458585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4°)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+ d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1121352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b="1" dirty="0" smtClean="0">
                <a:solidFill>
                  <a:srgbClr val="FF0000"/>
                </a:solidFill>
              </a:rPr>
              <a:t>+ d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   </a:t>
            </a:r>
            <a:r>
              <a:rPr lang="fr-FR" sz="4800" dirty="0" smtClean="0"/>
              <a:t>qui a été  </a:t>
            </a:r>
            <a:r>
              <a:rPr lang="fr-FR" sz="4800" b="1" dirty="0" smtClean="0">
                <a:solidFill>
                  <a:srgbClr val="00B050"/>
                </a:solidFill>
              </a:rPr>
              <a:t>				             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r>
              <a:rPr lang="fr-FR" sz="4800" b="1" dirty="0" smtClean="0"/>
              <a:t>+3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B050"/>
                </a:solidFill>
              </a:rPr>
              <a:t>translatée 	 		</a:t>
            </a:r>
            <a:r>
              <a:rPr lang="fr-FR" sz="4800" dirty="0" smtClean="0">
                <a:solidFill>
                  <a:srgbClr val="0070C0"/>
                </a:solidFill>
              </a:rPr>
              <a:t>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r>
              <a:rPr lang="fr-FR" sz="4800" b="1" dirty="0" smtClean="0"/>
              <a:t>+3</a:t>
            </a:r>
            <a:endParaRPr lang="fr-FR" sz="4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de vecteur </a:t>
            </a:r>
            <a:r>
              <a:rPr lang="fr-FR" sz="4800" dirty="0" smtClean="0">
                <a:solidFill>
                  <a:srgbClr val="FF0000"/>
                </a:solidFill>
              </a:rPr>
              <a:t>d j</a:t>
            </a:r>
            <a:r>
              <a:rPr lang="fr-FR" sz="4800" dirty="0" smtClean="0">
                <a:solidFill>
                  <a:srgbClr val="FFC000"/>
                </a:solidFill>
              </a:rPr>
              <a:t>				</a:t>
            </a:r>
            <a:r>
              <a:rPr lang="fr-FR" sz="3200" dirty="0" smtClean="0"/>
              <a:t>	 4</a:t>
            </a:r>
            <a:endParaRPr lang="fr-FR" dirty="0" smtClean="0"/>
          </a:p>
          <a:p>
            <a:pPr marL="0" indent="0">
              <a:buNone/>
            </a:pPr>
            <a:r>
              <a:rPr lang="fr-FR" sz="6600" dirty="0" smtClean="0">
                <a:solidFill>
                  <a:schemeClr val="bg1"/>
                </a:solidFill>
              </a:rPr>
              <a:t>d</a:t>
            </a: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			</a:t>
            </a:r>
            <a:r>
              <a:rPr lang="fr-FR" sz="3200" b="1" dirty="0" smtClean="0">
                <a:solidFill>
                  <a:srgbClr val="00B050"/>
                </a:solidFill>
              </a:rPr>
              <a:t> </a:t>
            </a:r>
            <a:r>
              <a:rPr lang="fr-FR" sz="4000" b="1" dirty="0" smtClean="0">
                <a:solidFill>
                  <a:srgbClr val="00B050"/>
                </a:solidFill>
              </a:rPr>
              <a:t>0</a:t>
            </a:r>
            <a:r>
              <a:rPr lang="fr-FR" sz="4000" b="1" dirty="0" smtClean="0"/>
              <a:t>,</a:t>
            </a:r>
            <a:r>
              <a:rPr lang="fr-FR" sz="4000" b="1" dirty="0" smtClean="0">
                <a:solidFill>
                  <a:srgbClr val="00B050"/>
                </a:solidFill>
              </a:rPr>
              <a:t>125x</a:t>
            </a:r>
            <a:r>
              <a:rPr lang="fr-FR" sz="4000" baseline="30000" dirty="0" smtClean="0">
                <a:solidFill>
                  <a:srgbClr val="00B050"/>
                </a:solidFill>
              </a:rPr>
              <a:t>3 </a:t>
            </a:r>
            <a:r>
              <a:rPr lang="fr-FR" sz="4000" b="1" dirty="0" smtClean="0"/>
              <a:t>+3</a:t>
            </a:r>
            <a:r>
              <a:rPr lang="fr-FR" sz="3200" dirty="0" smtClean="0"/>
              <a:t>				     </a:t>
            </a:r>
            <a:r>
              <a:rPr lang="fr-FR" sz="4400" b="1" dirty="0" smtClean="0">
                <a:solidFill>
                  <a:srgbClr val="FFC000"/>
                </a:solidFill>
              </a:rPr>
              <a:t>-</a:t>
            </a:r>
            <a:r>
              <a:rPr lang="fr-FR" sz="4000" b="1" dirty="0" smtClean="0">
                <a:solidFill>
                  <a:srgbClr val="FFC000"/>
                </a:solidFill>
              </a:rPr>
              <a:t>0,125x</a:t>
            </a:r>
            <a:r>
              <a:rPr lang="fr-FR" sz="4000" b="1" baseline="30000" dirty="0" smtClean="0">
                <a:solidFill>
                  <a:srgbClr val="FFC000"/>
                </a:solidFill>
              </a:rPr>
              <a:t>3</a:t>
            </a:r>
            <a:r>
              <a:rPr lang="fr-FR" sz="4000" b="1" dirty="0" smtClean="0"/>
              <a:t>+3</a:t>
            </a:r>
            <a:endParaRPr lang="fr-FR" b="1" dirty="0" smtClean="0">
              <a:solidFill>
                <a:srgbClr val="FFC0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877733" y="3391695"/>
            <a:ext cx="347903" cy="26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orme libre 33"/>
          <p:cNvSpPr/>
          <p:nvPr/>
        </p:nvSpPr>
        <p:spPr>
          <a:xfrm>
            <a:off x="8146468" y="2479960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 rot="10800000">
            <a:off x="6816431" y="4599704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8132613" y="734288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 rot="10800000">
            <a:off x="7162794" y="4599709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8146467" y="2521522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 rot="10800000">
            <a:off x="5694212" y="4571995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 flipH="1">
            <a:off x="5694212" y="259079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 rot="10800000" flipH="1">
            <a:off x="8146468" y="458585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 47"/>
          <p:cNvSpPr/>
          <p:nvPr/>
        </p:nvSpPr>
        <p:spPr>
          <a:xfrm>
            <a:off x="8146473" y="187034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 48"/>
          <p:cNvSpPr/>
          <p:nvPr/>
        </p:nvSpPr>
        <p:spPr>
          <a:xfrm rot="10800000">
            <a:off x="6816436" y="399008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>
            <a:off x="8132618" y="124673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 50"/>
          <p:cNvSpPr/>
          <p:nvPr/>
        </p:nvSpPr>
        <p:spPr>
          <a:xfrm rot="10800000">
            <a:off x="7162799" y="399009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orme libre 51"/>
          <p:cNvSpPr/>
          <p:nvPr/>
        </p:nvSpPr>
        <p:spPr>
          <a:xfrm>
            <a:off x="8146472" y="1911907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Forme libre 52"/>
          <p:cNvSpPr/>
          <p:nvPr/>
        </p:nvSpPr>
        <p:spPr>
          <a:xfrm rot="10800000">
            <a:off x="5694217" y="3962380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orme libre 53"/>
          <p:cNvSpPr/>
          <p:nvPr/>
        </p:nvSpPr>
        <p:spPr>
          <a:xfrm flipH="1">
            <a:off x="5694217" y="198118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orme libre 54"/>
          <p:cNvSpPr/>
          <p:nvPr/>
        </p:nvSpPr>
        <p:spPr>
          <a:xfrm rot="10800000" flipH="1">
            <a:off x="8146473" y="397623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4°)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00B050"/>
                </a:solidFill>
              </a:rPr>
              <a:t>a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+ d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1121352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/>
              <a:t>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</a:t>
            </a:r>
            <a:r>
              <a:rPr lang="fr-FR" sz="4800" b="1" dirty="0" smtClean="0">
                <a:solidFill>
                  <a:srgbClr val="FF0000"/>
                </a:solidFill>
              </a:rPr>
              <a:t>+ d </a:t>
            </a:r>
            <a:r>
              <a:rPr lang="fr-FR" sz="4800" dirty="0" smtClean="0"/>
              <a:t>est la courbe de </a:t>
            </a:r>
            <a:r>
              <a:rPr lang="fr-FR" sz="4800" b="1" dirty="0" smtClean="0">
                <a:solidFill>
                  <a:srgbClr val="00B050"/>
                </a:solidFill>
              </a:rPr>
              <a:t>a</a:t>
            </a:r>
            <a:r>
              <a:rPr lang="fr-FR" sz="4800" b="1" dirty="0" smtClean="0">
                <a:solidFill>
                  <a:srgbClr val="FF0000"/>
                </a:solidFill>
              </a:rPr>
              <a:t>x</a:t>
            </a:r>
            <a:r>
              <a:rPr lang="fr-FR" sz="4800" baseline="30000" dirty="0" smtClean="0">
                <a:solidFill>
                  <a:srgbClr val="FF0000"/>
                </a:solidFill>
              </a:rPr>
              <a:t>3    </a:t>
            </a:r>
            <a:r>
              <a:rPr lang="fr-FR" sz="4800" dirty="0" smtClean="0"/>
              <a:t>qui a été  </a:t>
            </a:r>
            <a:r>
              <a:rPr lang="fr-FR" sz="4800" b="1" dirty="0" smtClean="0">
                <a:solidFill>
                  <a:srgbClr val="00B050"/>
                </a:solidFill>
              </a:rPr>
              <a:t>				                     </a:t>
            </a:r>
            <a:r>
              <a:rPr lang="fr-FR" sz="4800" b="1" dirty="0" smtClean="0">
                <a:solidFill>
                  <a:srgbClr val="FF0000"/>
                </a:solidFill>
              </a:rPr>
              <a:t>4x</a:t>
            </a:r>
            <a:r>
              <a:rPr lang="fr-FR" sz="4800" baseline="30000" dirty="0" smtClean="0">
                <a:solidFill>
                  <a:srgbClr val="FF0000"/>
                </a:solidFill>
              </a:rPr>
              <a:t>3</a:t>
            </a:r>
            <a:r>
              <a:rPr lang="fr-FR" sz="4800" b="1" dirty="0" smtClean="0"/>
              <a:t>+4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B050"/>
                </a:solidFill>
              </a:rPr>
              <a:t>translatée 	 		</a:t>
            </a:r>
            <a:r>
              <a:rPr lang="fr-FR" sz="4800" dirty="0" smtClean="0">
                <a:solidFill>
                  <a:srgbClr val="0070C0"/>
                </a:solidFill>
              </a:rPr>
              <a:t>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</a:t>
            </a:r>
            <a:r>
              <a:rPr lang="fr-FR" sz="4800" b="1" dirty="0" smtClean="0">
                <a:solidFill>
                  <a:srgbClr val="0070C0"/>
                </a:solidFill>
              </a:rPr>
              <a:t>x</a:t>
            </a:r>
            <a:r>
              <a:rPr lang="fr-FR" sz="4800" baseline="30000" dirty="0" smtClean="0">
                <a:solidFill>
                  <a:srgbClr val="0070C0"/>
                </a:solidFill>
              </a:rPr>
              <a:t>3</a:t>
            </a:r>
            <a:r>
              <a:rPr lang="fr-FR" sz="4800" b="1" dirty="0" smtClean="0"/>
              <a:t>+4</a:t>
            </a:r>
            <a:endParaRPr lang="fr-FR" sz="4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de vecteur </a:t>
            </a:r>
            <a:r>
              <a:rPr lang="fr-FR" sz="4800" dirty="0" smtClean="0">
                <a:solidFill>
                  <a:srgbClr val="FF0000"/>
                </a:solidFill>
              </a:rPr>
              <a:t>d j</a:t>
            </a:r>
            <a:r>
              <a:rPr lang="fr-FR" sz="4800" dirty="0" smtClean="0">
                <a:solidFill>
                  <a:srgbClr val="FFC000"/>
                </a:solidFill>
              </a:rPr>
              <a:t>				</a:t>
            </a:r>
            <a:r>
              <a:rPr lang="fr-FR" sz="3200" dirty="0" smtClean="0"/>
              <a:t>	 4</a:t>
            </a:r>
            <a:endParaRPr lang="fr-FR" dirty="0" smtClean="0"/>
          </a:p>
          <a:p>
            <a:pPr marL="0" indent="0">
              <a:buNone/>
            </a:pPr>
            <a:r>
              <a:rPr lang="fr-FR" sz="6600" dirty="0" smtClean="0">
                <a:solidFill>
                  <a:schemeClr val="bg1"/>
                </a:solidFill>
              </a:rPr>
              <a:t>d</a:t>
            </a: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			</a:t>
            </a:r>
            <a:r>
              <a:rPr lang="fr-FR" sz="3200" b="1" dirty="0" smtClean="0">
                <a:solidFill>
                  <a:srgbClr val="00B050"/>
                </a:solidFill>
              </a:rPr>
              <a:t> </a:t>
            </a:r>
            <a:r>
              <a:rPr lang="fr-FR" sz="4000" b="1" dirty="0" smtClean="0">
                <a:solidFill>
                  <a:srgbClr val="00B050"/>
                </a:solidFill>
              </a:rPr>
              <a:t>0</a:t>
            </a:r>
            <a:r>
              <a:rPr lang="fr-FR" sz="4000" b="1" dirty="0" smtClean="0"/>
              <a:t>,</a:t>
            </a:r>
            <a:r>
              <a:rPr lang="fr-FR" sz="4000" b="1" dirty="0" smtClean="0">
                <a:solidFill>
                  <a:srgbClr val="00B050"/>
                </a:solidFill>
              </a:rPr>
              <a:t>125x</a:t>
            </a:r>
            <a:r>
              <a:rPr lang="fr-FR" sz="4000" baseline="30000" dirty="0" smtClean="0">
                <a:solidFill>
                  <a:srgbClr val="00B050"/>
                </a:solidFill>
              </a:rPr>
              <a:t>3 </a:t>
            </a:r>
            <a:r>
              <a:rPr lang="fr-FR" sz="4000" b="1" dirty="0" smtClean="0"/>
              <a:t>+4</a:t>
            </a:r>
            <a:r>
              <a:rPr lang="fr-FR" sz="3200" dirty="0" smtClean="0"/>
              <a:t>				     </a:t>
            </a:r>
            <a:r>
              <a:rPr lang="fr-FR" sz="4400" b="1" dirty="0" smtClean="0">
                <a:solidFill>
                  <a:srgbClr val="FFC000"/>
                </a:solidFill>
              </a:rPr>
              <a:t>-</a:t>
            </a:r>
            <a:r>
              <a:rPr lang="fr-FR" sz="4000" b="1" dirty="0" smtClean="0">
                <a:solidFill>
                  <a:srgbClr val="FFC000"/>
                </a:solidFill>
              </a:rPr>
              <a:t>0,125x</a:t>
            </a:r>
            <a:r>
              <a:rPr lang="fr-FR" sz="4000" b="1" baseline="30000" dirty="0" smtClean="0">
                <a:solidFill>
                  <a:srgbClr val="FFC000"/>
                </a:solidFill>
              </a:rPr>
              <a:t>3</a:t>
            </a:r>
            <a:r>
              <a:rPr lang="fr-FR" sz="4000" b="1" dirty="0" smtClean="0"/>
              <a:t>+4</a:t>
            </a:r>
            <a:endParaRPr lang="fr-FR" b="1" dirty="0" smtClean="0">
              <a:solidFill>
                <a:srgbClr val="FFC0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85709" y="5306288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877733" y="3391695"/>
            <a:ext cx="347903" cy="26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orme libre 33"/>
          <p:cNvSpPr/>
          <p:nvPr/>
        </p:nvSpPr>
        <p:spPr>
          <a:xfrm>
            <a:off x="8146468" y="2479960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 rot="10800000">
            <a:off x="6816431" y="4599704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8132613" y="734288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 rot="10800000">
            <a:off x="7162794" y="4599709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8146467" y="2521522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 rot="10800000">
            <a:off x="5694212" y="4571995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 flipH="1">
            <a:off x="5694212" y="259079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 rot="10800000" flipH="1">
            <a:off x="8146468" y="458585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8146473" y="170408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 rot="10800000">
            <a:off x="6816436" y="382382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libre 32"/>
          <p:cNvSpPr/>
          <p:nvPr/>
        </p:nvSpPr>
        <p:spPr>
          <a:xfrm>
            <a:off x="8132618" y="-41587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 47"/>
          <p:cNvSpPr/>
          <p:nvPr/>
        </p:nvSpPr>
        <p:spPr>
          <a:xfrm rot="10800000">
            <a:off x="7162799" y="3823834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 48"/>
          <p:cNvSpPr/>
          <p:nvPr/>
        </p:nvSpPr>
        <p:spPr>
          <a:xfrm>
            <a:off x="8146472" y="1745647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 rot="10800000">
            <a:off x="5694217" y="3796120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 50"/>
          <p:cNvSpPr/>
          <p:nvPr/>
        </p:nvSpPr>
        <p:spPr>
          <a:xfrm flipH="1">
            <a:off x="5694217" y="181492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orme libre 51"/>
          <p:cNvSpPr/>
          <p:nvPr/>
        </p:nvSpPr>
        <p:spPr>
          <a:xfrm rot="10800000" flipH="1">
            <a:off x="8146473" y="380997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800" dirty="0" smtClean="0"/>
              <a:t>Tracez sans aucun calcul ( ni calculatrice graphique ) les </a:t>
            </a:r>
            <a:r>
              <a:rPr lang="fr-FR" sz="4800" dirty="0" smtClean="0">
                <a:solidFill>
                  <a:srgbClr val="FF0000"/>
                </a:solidFill>
              </a:rPr>
              <a:t>formes des courbes </a:t>
            </a:r>
            <a:r>
              <a:rPr lang="fr-FR" sz="4800" dirty="0" smtClean="0"/>
              <a:t>des fonctions suivantes :</a:t>
            </a:r>
          </a:p>
          <a:p>
            <a:pPr>
              <a:buNone/>
            </a:pPr>
            <a:r>
              <a:rPr lang="fr-FR" sz="6000" dirty="0" smtClean="0"/>
              <a:t>x</a:t>
            </a:r>
            <a:r>
              <a:rPr lang="fr-FR" sz="6000" baseline="30000" dirty="0" smtClean="0"/>
              <a:t>3</a:t>
            </a:r>
            <a:r>
              <a:rPr lang="fr-FR" sz="6000" dirty="0" smtClean="0"/>
              <a:t>        2x</a:t>
            </a:r>
            <a:r>
              <a:rPr lang="fr-FR" sz="6000" baseline="30000" dirty="0" smtClean="0"/>
              <a:t>3</a:t>
            </a:r>
            <a:r>
              <a:rPr lang="fr-FR" sz="6000" dirty="0" smtClean="0"/>
              <a:t>          -2x</a:t>
            </a:r>
            <a:r>
              <a:rPr lang="fr-FR" sz="6000" baseline="30000" dirty="0" smtClean="0"/>
              <a:t>3</a:t>
            </a:r>
            <a:r>
              <a:rPr lang="fr-FR" sz="6000" dirty="0" smtClean="0"/>
              <a:t>        0,5x</a:t>
            </a:r>
            <a:r>
              <a:rPr lang="fr-FR" sz="6000" baseline="30000" dirty="0" smtClean="0"/>
              <a:t>3</a:t>
            </a:r>
            <a:r>
              <a:rPr lang="fr-FR" sz="6000" dirty="0" smtClean="0"/>
              <a:t> </a:t>
            </a:r>
          </a:p>
          <a:p>
            <a:pPr>
              <a:buNone/>
            </a:pPr>
            <a:r>
              <a:rPr lang="fr-FR" sz="6000" dirty="0" smtClean="0"/>
              <a:t>0,5x</a:t>
            </a:r>
            <a:r>
              <a:rPr lang="fr-FR" sz="6000" baseline="30000" dirty="0" smtClean="0"/>
              <a:t>3</a:t>
            </a:r>
            <a:r>
              <a:rPr lang="fr-FR" sz="6000" dirty="0" smtClean="0"/>
              <a:t> – 2       -0,5x</a:t>
            </a:r>
            <a:r>
              <a:rPr lang="fr-FR" sz="6000" baseline="30000" dirty="0" smtClean="0"/>
              <a:t>3</a:t>
            </a:r>
            <a:r>
              <a:rPr lang="fr-FR" sz="6000" dirty="0" smtClean="0"/>
              <a:t>       -0,5x</a:t>
            </a:r>
            <a:r>
              <a:rPr lang="fr-FR" sz="6000" baseline="30000" dirty="0" smtClean="0"/>
              <a:t>3</a:t>
            </a:r>
            <a:r>
              <a:rPr lang="fr-FR" sz="6000" dirty="0" smtClean="0"/>
              <a:t> + 1</a:t>
            </a:r>
            <a:endParaRPr lang="fr-F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 </a:t>
            </a:r>
            <a:endParaRPr lang="fr-FR" sz="4400" dirty="0">
              <a:solidFill>
                <a:srgbClr val="FFFF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        courbe de </a:t>
            </a: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 </a:t>
            </a:r>
            <a:r>
              <a:rPr lang="fr-FR" sz="4400" dirty="0" smtClean="0"/>
              <a:t>étirée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7633858" y="-13855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 rot="10800000">
            <a:off x="6664039" y="3851566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        </a:t>
            </a:r>
          </a:p>
          <a:p>
            <a:pPr>
              <a:buNone/>
            </a:pP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-2x</a:t>
            </a:r>
            <a:r>
              <a:rPr lang="fr-FR" sz="4400" baseline="30000" dirty="0" smtClean="0">
                <a:solidFill>
                  <a:schemeClr val="accent2">
                    <a:lumMod val="75000"/>
                  </a:schemeClr>
                </a:solidFill>
              </a:rPr>
              <a:t>3   </a:t>
            </a:r>
            <a:r>
              <a:rPr lang="fr-FR" sz="4400" dirty="0" smtClean="0"/>
              <a:t>courbe de </a:t>
            </a: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baseline="300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symétrique</a:t>
            </a:r>
          </a:p>
          <a:p>
            <a:pPr>
              <a:buNone/>
            </a:pP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</a:p>
          <a:p>
            <a:pPr>
              <a:buNone/>
            </a:pPr>
            <a:r>
              <a:rPr lang="fr-FR" sz="4400" dirty="0" smtClean="0"/>
              <a:t>         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7633858" y="-13855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 rot="10800000">
            <a:off x="6664039" y="3851566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 rot="10800000" flipV="1">
            <a:off x="6627251" y="567558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flipV="1">
            <a:off x="7646753" y="3841530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        </a:t>
            </a:r>
          </a:p>
          <a:p>
            <a:pPr>
              <a:buNone/>
            </a:pP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-2x</a:t>
            </a:r>
            <a:r>
              <a:rPr lang="fr-FR" sz="4400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B050"/>
                </a:solidFill>
              </a:rPr>
              <a:t>0,5x</a:t>
            </a:r>
            <a:r>
              <a:rPr lang="fr-FR" sz="4400" baseline="30000" dirty="0" smtClean="0">
                <a:solidFill>
                  <a:srgbClr val="00B050"/>
                </a:solidFill>
              </a:rPr>
              <a:t>3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r-FR" sz="4400" dirty="0" smtClean="0"/>
              <a:t> courbe de </a:t>
            </a: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 </a:t>
            </a:r>
            <a:r>
              <a:rPr lang="fr-FR" sz="4400" dirty="0" smtClean="0"/>
              <a:t>aplatie   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7633858" y="-13855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 rot="10800000">
            <a:off x="6664039" y="3851566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 rot="10800000" flipV="1">
            <a:off x="6627251" y="567558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flipV="1">
            <a:off x="7646753" y="3841530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7641960" y="1761413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 rot="10800000">
            <a:off x="5189705" y="381188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2°)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0515600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				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 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						 4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							                 1     2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899564" y="5361711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au 45"/>
          <p:cNvGraphicFramePr>
            <a:graphicFrameLocks noGrp="1"/>
          </p:cNvGraphicFramePr>
          <p:nvPr/>
        </p:nvGraphicFramePr>
        <p:xfrm>
          <a:off x="1048327" y="1375448"/>
          <a:ext cx="677333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889"/>
                <a:gridCol w="1128889"/>
                <a:gridCol w="1128889"/>
                <a:gridCol w="1128889"/>
                <a:gridCol w="1128889"/>
                <a:gridCol w="1128889"/>
              </a:tblGrid>
              <a:tr h="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x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-2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0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2</a:t>
                      </a:r>
                      <a:endParaRPr lang="fr-FR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f(x)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        </a:t>
            </a:r>
          </a:p>
          <a:p>
            <a:pPr>
              <a:buNone/>
            </a:pP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-2x</a:t>
            </a:r>
            <a:r>
              <a:rPr lang="fr-FR" sz="4400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B050"/>
                </a:solidFill>
              </a:rPr>
              <a:t>0,5x</a:t>
            </a:r>
            <a:r>
              <a:rPr lang="fr-FR" sz="4400" baseline="30000" dirty="0" smtClean="0">
                <a:solidFill>
                  <a:srgbClr val="00B050"/>
                </a:solidFill>
              </a:rPr>
              <a:t>3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r-FR" sz="4400" dirty="0" smtClean="0">
                <a:solidFill>
                  <a:srgbClr val="92D050"/>
                </a:solidFill>
              </a:rPr>
              <a:t>0,5x</a:t>
            </a:r>
            <a:r>
              <a:rPr lang="fr-FR" sz="4400" baseline="30000" dirty="0" smtClean="0">
                <a:solidFill>
                  <a:srgbClr val="92D050"/>
                </a:solidFill>
              </a:rPr>
              <a:t>3</a:t>
            </a:r>
            <a:r>
              <a:rPr lang="fr-FR" sz="4400" dirty="0" smtClean="0">
                <a:solidFill>
                  <a:srgbClr val="92D050"/>
                </a:solidFill>
              </a:rPr>
              <a:t> – 2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B050"/>
                </a:solidFill>
              </a:rPr>
              <a:t> </a:t>
            </a:r>
            <a:r>
              <a:rPr lang="fr-FR" sz="4400" dirty="0" smtClean="0"/>
              <a:t>courbe de </a:t>
            </a:r>
            <a:r>
              <a:rPr lang="fr-FR" sz="4400" dirty="0" smtClean="0">
                <a:solidFill>
                  <a:srgbClr val="00B050"/>
                </a:solidFill>
              </a:rPr>
              <a:t>0,5x</a:t>
            </a:r>
            <a:r>
              <a:rPr lang="fr-FR" sz="4400" baseline="30000" dirty="0" smtClean="0">
                <a:solidFill>
                  <a:srgbClr val="00B050"/>
                </a:solidFill>
              </a:rPr>
              <a:t>3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r-FR" sz="4400" baseline="30000" dirty="0" smtClean="0">
                <a:solidFill>
                  <a:srgbClr val="0070C0"/>
                </a:solidFill>
              </a:rPr>
              <a:t>       </a:t>
            </a:r>
            <a:r>
              <a:rPr lang="fr-FR" sz="4400" dirty="0" smtClean="0"/>
              <a:t>translatée de</a:t>
            </a:r>
          </a:p>
          <a:p>
            <a:pPr>
              <a:buNone/>
            </a:pPr>
            <a:r>
              <a:rPr lang="fr-FR" sz="4400" dirty="0" smtClean="0"/>
              <a:t>       vecteur</a:t>
            </a:r>
            <a:r>
              <a:rPr lang="fr-FR" sz="4400" dirty="0" smtClean="0">
                <a:solidFill>
                  <a:srgbClr val="00B050"/>
                </a:solidFill>
              </a:rPr>
              <a:t> -2 j</a:t>
            </a:r>
          </a:p>
          <a:p>
            <a:pPr>
              <a:buNone/>
            </a:pPr>
            <a:endParaRPr lang="fr-FR" sz="4400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7633858" y="-13855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 rot="10800000">
            <a:off x="6664039" y="3851566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 rot="10800000" flipV="1">
            <a:off x="6627251" y="567558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flipV="1">
            <a:off x="7646753" y="3841530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7641960" y="1761413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 rot="10800000">
            <a:off x="5189705" y="381188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7620941" y="257597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 rot="10800000">
            <a:off x="5168686" y="4626449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4123771" y="5751268"/>
            <a:ext cx="353637" cy="314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        </a:t>
            </a:r>
          </a:p>
          <a:p>
            <a:pPr>
              <a:buNone/>
            </a:pP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-2x</a:t>
            </a:r>
            <a:r>
              <a:rPr lang="fr-FR" sz="4400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B050"/>
                </a:solidFill>
              </a:rPr>
              <a:t>0,5x</a:t>
            </a:r>
            <a:r>
              <a:rPr lang="fr-FR" sz="4400" baseline="30000" dirty="0" smtClean="0">
                <a:solidFill>
                  <a:srgbClr val="00B050"/>
                </a:solidFill>
              </a:rPr>
              <a:t>3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r-FR" sz="4400" dirty="0" smtClean="0">
                <a:solidFill>
                  <a:srgbClr val="92D050"/>
                </a:solidFill>
              </a:rPr>
              <a:t>0,5x</a:t>
            </a:r>
            <a:r>
              <a:rPr lang="fr-FR" sz="4400" baseline="30000" dirty="0" smtClean="0">
                <a:solidFill>
                  <a:srgbClr val="92D050"/>
                </a:solidFill>
              </a:rPr>
              <a:t>3</a:t>
            </a:r>
            <a:r>
              <a:rPr lang="fr-FR" sz="4400" dirty="0" smtClean="0">
                <a:solidFill>
                  <a:srgbClr val="92D050"/>
                </a:solidFill>
              </a:rPr>
              <a:t> – 2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C000"/>
                </a:solidFill>
              </a:rPr>
              <a:t>-0,5x</a:t>
            </a:r>
            <a:r>
              <a:rPr lang="fr-FR" sz="4400" baseline="30000" dirty="0" smtClean="0">
                <a:solidFill>
                  <a:srgbClr val="FFC000"/>
                </a:solidFill>
              </a:rPr>
              <a:t>3</a:t>
            </a:r>
            <a:r>
              <a:rPr lang="fr-FR" sz="4400" dirty="0" smtClean="0">
                <a:solidFill>
                  <a:srgbClr val="FFC000"/>
                </a:solidFill>
              </a:rPr>
              <a:t>       </a:t>
            </a:r>
          </a:p>
          <a:p>
            <a:pPr>
              <a:buNone/>
            </a:pPr>
            <a:r>
              <a:rPr lang="fr-FR" sz="4400" dirty="0" smtClean="0"/>
              <a:t> courbe de </a:t>
            </a:r>
            <a:r>
              <a:rPr lang="fr-FR" sz="4400" dirty="0" smtClean="0">
                <a:solidFill>
                  <a:srgbClr val="00B050"/>
                </a:solidFill>
              </a:rPr>
              <a:t>0,5x</a:t>
            </a:r>
            <a:r>
              <a:rPr lang="fr-FR" sz="4400" baseline="30000" dirty="0" smtClean="0">
                <a:solidFill>
                  <a:srgbClr val="00B050"/>
                </a:solidFill>
              </a:rPr>
              <a:t>3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r-FR" sz="4400" baseline="30000" dirty="0" smtClean="0">
                <a:solidFill>
                  <a:srgbClr val="0070C0"/>
                </a:solidFill>
              </a:rPr>
              <a:t>            </a:t>
            </a:r>
            <a:r>
              <a:rPr lang="fr-FR" sz="4400" dirty="0" smtClean="0"/>
              <a:t>symétrique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7633858" y="-13855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 rot="10800000">
            <a:off x="6664039" y="3851566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 rot="10800000" flipV="1">
            <a:off x="6627251" y="567558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flipV="1">
            <a:off x="7646753" y="3841530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7641960" y="1761413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 rot="10800000">
            <a:off x="5189705" y="381188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7620941" y="257597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 rot="10800000">
            <a:off x="5168686" y="4626449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 flipH="1">
            <a:off x="5189705" y="1830687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 rot="10800000" flipH="1">
            <a:off x="7641961" y="3825742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50"/>
                </a:solidFill>
              </a:rPr>
              <a:t>Exercice 9 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  <a:ln>
            <a:noFill/>
            <a:prstDash val="dash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        </a:t>
            </a:r>
          </a:p>
          <a:p>
            <a:pPr>
              <a:buNone/>
            </a:pP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-2x</a:t>
            </a:r>
            <a:r>
              <a:rPr lang="fr-FR" sz="4400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B050"/>
                </a:solidFill>
              </a:rPr>
              <a:t>0,5x</a:t>
            </a:r>
            <a:r>
              <a:rPr lang="fr-FR" sz="4400" baseline="30000" dirty="0" smtClean="0">
                <a:solidFill>
                  <a:srgbClr val="00B050"/>
                </a:solidFill>
              </a:rPr>
              <a:t>3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r-FR" sz="4400" dirty="0" smtClean="0">
                <a:solidFill>
                  <a:srgbClr val="92D050"/>
                </a:solidFill>
              </a:rPr>
              <a:t>0,5x</a:t>
            </a:r>
            <a:r>
              <a:rPr lang="fr-FR" sz="4400" baseline="30000" dirty="0" smtClean="0">
                <a:solidFill>
                  <a:srgbClr val="92D050"/>
                </a:solidFill>
              </a:rPr>
              <a:t>3</a:t>
            </a:r>
            <a:r>
              <a:rPr lang="fr-FR" sz="4400" dirty="0" smtClean="0">
                <a:solidFill>
                  <a:srgbClr val="92D050"/>
                </a:solidFill>
              </a:rPr>
              <a:t> – 2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C000"/>
                </a:solidFill>
              </a:rPr>
              <a:t>-0,5x</a:t>
            </a:r>
            <a:r>
              <a:rPr lang="fr-FR" sz="4400" baseline="30000" dirty="0" smtClean="0">
                <a:solidFill>
                  <a:srgbClr val="FFC000"/>
                </a:solidFill>
              </a:rPr>
              <a:t>3</a:t>
            </a:r>
            <a:r>
              <a:rPr lang="fr-FR" sz="4400" dirty="0" smtClean="0">
                <a:solidFill>
                  <a:srgbClr val="FFC000"/>
                </a:solidFill>
              </a:rPr>
              <a:t>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FF00"/>
                </a:solidFill>
              </a:rPr>
              <a:t>-0,5x</a:t>
            </a:r>
            <a:r>
              <a:rPr lang="fr-FR" sz="4400" baseline="30000" dirty="0" smtClean="0">
                <a:solidFill>
                  <a:srgbClr val="FFFF00"/>
                </a:solidFill>
              </a:rPr>
              <a:t>3</a:t>
            </a:r>
            <a:r>
              <a:rPr lang="fr-FR" sz="4400" dirty="0" smtClean="0">
                <a:solidFill>
                  <a:srgbClr val="FFFF00"/>
                </a:solidFill>
              </a:rPr>
              <a:t> + 1 </a:t>
            </a:r>
            <a:r>
              <a:rPr lang="fr-FR" sz="3600" dirty="0" smtClean="0"/>
              <a:t>courbe de </a:t>
            </a:r>
            <a:r>
              <a:rPr lang="fr-FR" sz="3600" dirty="0" smtClean="0">
                <a:solidFill>
                  <a:srgbClr val="FFC000"/>
                </a:solidFill>
              </a:rPr>
              <a:t>-0,5x</a:t>
            </a:r>
            <a:r>
              <a:rPr lang="fr-FR" sz="3600" baseline="30000" dirty="0" smtClean="0">
                <a:solidFill>
                  <a:srgbClr val="FFC000"/>
                </a:solidFill>
              </a:rPr>
              <a:t>3</a:t>
            </a:r>
            <a:r>
              <a:rPr lang="fr-FR" sz="3600" dirty="0" smtClean="0">
                <a:solidFill>
                  <a:srgbClr val="00B050"/>
                </a:solidFill>
              </a:rPr>
              <a:t> </a:t>
            </a:r>
            <a:r>
              <a:rPr lang="fr-FR" sz="3600" dirty="0" smtClean="0"/>
              <a:t>translatée de vecteur</a:t>
            </a:r>
            <a:r>
              <a:rPr lang="fr-FR" sz="3600" dirty="0" smtClean="0">
                <a:solidFill>
                  <a:srgbClr val="00B050"/>
                </a:solidFill>
              </a:rPr>
              <a:t> </a:t>
            </a:r>
            <a:r>
              <a:rPr lang="fr-FR" sz="3600" dirty="0" smtClean="0">
                <a:solidFill>
                  <a:srgbClr val="FFC000"/>
                </a:solidFill>
              </a:rPr>
              <a:t>+1 j</a:t>
            </a:r>
            <a:endParaRPr lang="fr-FR" sz="44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fr-FR" sz="4400" dirty="0">
              <a:solidFill>
                <a:srgbClr val="FFFF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rme libre 7"/>
          <p:cNvSpPr/>
          <p:nvPr/>
        </p:nvSpPr>
        <p:spPr>
          <a:xfrm>
            <a:off x="7633858" y="-13855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 rot="10800000">
            <a:off x="6664039" y="3851566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7641960" y="1761413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rot="10800000">
            <a:off x="5189705" y="381188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 flipH="1">
            <a:off x="5189705" y="1830687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 rot="10800000" flipH="1">
            <a:off x="7641961" y="3825742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 rot="10800000" flipV="1">
            <a:off x="6627251" y="567558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 flipV="1">
            <a:off x="7646753" y="3841530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7620941" y="257597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 rot="10800000">
            <a:off x="5168686" y="4626449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 flipH="1">
            <a:off x="5200211" y="141551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 flipH="1">
            <a:off x="7652467" y="341056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10824116" y="5672441"/>
            <a:ext cx="353637" cy="314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smtClean="0">
                <a:solidFill>
                  <a:srgbClr val="00B050"/>
                </a:solidFill>
              </a:rPr>
              <a:t>Exercice 9 </a:t>
            </a:r>
            <a:r>
              <a:rPr lang="fr-FR" sz="5400" b="1" dirty="0" smtClean="0">
                <a:solidFill>
                  <a:srgbClr val="00B050"/>
                </a:solidFill>
              </a:rPr>
              <a:t>:</a:t>
            </a:r>
            <a:endParaRPr lang="fr-FR" sz="54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/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2x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        </a:t>
            </a:r>
          </a:p>
          <a:p>
            <a:pPr>
              <a:buNone/>
            </a:pP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-2x</a:t>
            </a:r>
            <a:r>
              <a:rPr lang="fr-FR" sz="4400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B050"/>
                </a:solidFill>
              </a:rPr>
              <a:t>0,5x</a:t>
            </a:r>
            <a:r>
              <a:rPr lang="fr-FR" sz="4400" baseline="30000" dirty="0" smtClean="0">
                <a:solidFill>
                  <a:srgbClr val="00B050"/>
                </a:solidFill>
              </a:rPr>
              <a:t>3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r-FR" sz="4400" dirty="0" smtClean="0">
                <a:solidFill>
                  <a:srgbClr val="92D050"/>
                </a:solidFill>
              </a:rPr>
              <a:t>0,5x</a:t>
            </a:r>
            <a:r>
              <a:rPr lang="fr-FR" sz="4400" baseline="30000" dirty="0" smtClean="0">
                <a:solidFill>
                  <a:srgbClr val="92D050"/>
                </a:solidFill>
              </a:rPr>
              <a:t>3</a:t>
            </a:r>
            <a:r>
              <a:rPr lang="fr-FR" sz="4400" dirty="0" smtClean="0">
                <a:solidFill>
                  <a:srgbClr val="92D050"/>
                </a:solidFill>
              </a:rPr>
              <a:t> – 2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C000"/>
                </a:solidFill>
              </a:rPr>
              <a:t>-0,5x</a:t>
            </a:r>
            <a:r>
              <a:rPr lang="fr-FR" sz="4400" baseline="30000" dirty="0" smtClean="0">
                <a:solidFill>
                  <a:srgbClr val="FFC000"/>
                </a:solidFill>
              </a:rPr>
              <a:t>3</a:t>
            </a:r>
            <a:r>
              <a:rPr lang="fr-FR" sz="4400" dirty="0" smtClean="0">
                <a:solidFill>
                  <a:srgbClr val="FFC000"/>
                </a:solidFill>
              </a:rPr>
              <a:t>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FFFF00"/>
                </a:solidFill>
              </a:rPr>
              <a:t>-0,5x</a:t>
            </a:r>
            <a:r>
              <a:rPr lang="fr-FR" sz="4400" baseline="30000" dirty="0" smtClean="0">
                <a:solidFill>
                  <a:srgbClr val="FFFF00"/>
                </a:solidFill>
              </a:rPr>
              <a:t>3</a:t>
            </a:r>
            <a:r>
              <a:rPr lang="fr-FR" sz="4400" dirty="0" smtClean="0">
                <a:solidFill>
                  <a:srgbClr val="FFFF00"/>
                </a:solidFill>
              </a:rPr>
              <a:t> + 1 </a:t>
            </a:r>
            <a:r>
              <a:rPr lang="fr-FR" sz="3600" dirty="0" smtClean="0"/>
              <a:t>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4400" dirty="0">
              <a:solidFill>
                <a:srgbClr val="FFFF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4570460" y="3837709"/>
            <a:ext cx="6263795" cy="11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7633854" y="1205345"/>
            <a:ext cx="13855" cy="5347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rme libre 7"/>
          <p:cNvSpPr/>
          <p:nvPr/>
        </p:nvSpPr>
        <p:spPr>
          <a:xfrm>
            <a:off x="7633858" y="-13855"/>
            <a:ext cx="983673" cy="3851564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 rot="10800000">
            <a:off x="6664039" y="3851566"/>
            <a:ext cx="983673" cy="3962403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7641961" y="1719851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 rot="10800000">
            <a:off x="6311924" y="3839595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7641960" y="1761413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 rot="10800000">
            <a:off x="5189705" y="381188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 flipH="1">
            <a:off x="5189705" y="1830687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 rot="10800000" flipH="1">
            <a:off x="7641961" y="3825742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 rot="10800000" flipV="1">
            <a:off x="6627251" y="567558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 flipV="1">
            <a:off x="7646753" y="3841530"/>
            <a:ext cx="983673" cy="324722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7620941" y="2575976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 rot="10800000">
            <a:off x="5168686" y="4626449"/>
            <a:ext cx="2438401" cy="2064329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 flipH="1">
            <a:off x="5200211" y="1415511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 flipH="1">
            <a:off x="7652467" y="3410566"/>
            <a:ext cx="2438399" cy="1995055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FFC000"/>
                </a:solidFill>
              </a:rPr>
              <a:t>Exercice 10 :</a:t>
            </a:r>
            <a:endParaRPr lang="fr-FR" sz="54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/>
              <a:t>Soient les fonctions définies par </a:t>
            </a:r>
          </a:p>
          <a:p>
            <a:pPr>
              <a:buNone/>
            </a:pPr>
            <a:r>
              <a:rPr lang="fr-FR" sz="4400" dirty="0" smtClean="0"/>
              <a:t>			f(x) = </a:t>
            </a:r>
            <a:r>
              <a:rPr lang="fr-FR" sz="4400" dirty="0" smtClean="0">
                <a:solidFill>
                  <a:srgbClr val="0070C0"/>
                </a:solidFill>
              </a:rPr>
              <a:t>0,7x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+ 2       </a:t>
            </a:r>
          </a:p>
          <a:p>
            <a:pPr>
              <a:buNone/>
            </a:pPr>
            <a:r>
              <a:rPr lang="fr-FR" sz="4400" dirty="0" smtClean="0"/>
              <a:t>et 		g(x) = </a:t>
            </a:r>
            <a:r>
              <a:rPr lang="fr-FR" sz="4400" dirty="0" smtClean="0">
                <a:solidFill>
                  <a:srgbClr val="0070C0"/>
                </a:solidFill>
              </a:rPr>
              <a:t>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+ 12,5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1°) </a:t>
            </a:r>
            <a:r>
              <a:rPr lang="fr-FR" sz="4400" dirty="0" smtClean="0"/>
              <a:t>Résolvez à 0,01 près avec la calculatrice graphique l’équation </a:t>
            </a:r>
            <a:r>
              <a:rPr lang="fr-FR" sz="4400" dirty="0" smtClean="0">
                <a:solidFill>
                  <a:srgbClr val="FF0000"/>
                </a:solidFill>
              </a:rPr>
              <a:t>f(x) = - 312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2°) </a:t>
            </a:r>
            <a:r>
              <a:rPr lang="fr-FR" sz="4400" dirty="0" smtClean="0"/>
              <a:t>Résolvez l’équation </a:t>
            </a:r>
            <a:r>
              <a:rPr lang="fr-FR" sz="4400" dirty="0" smtClean="0">
                <a:solidFill>
                  <a:srgbClr val="0070C0"/>
                </a:solidFill>
              </a:rPr>
              <a:t>g(x) = - 14883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3°) </a:t>
            </a:r>
            <a:r>
              <a:rPr lang="fr-FR" sz="4400" dirty="0" smtClean="0"/>
              <a:t>Résolvez l’équation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  <a:r>
              <a:rPr lang="fr-FR" sz="4400" dirty="0" smtClean="0">
                <a:solidFill>
                  <a:srgbClr val="FF0000"/>
                </a:solidFill>
              </a:rPr>
              <a:t>f(x) = - 312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f(x) = </a:t>
            </a:r>
            <a:r>
              <a:rPr lang="fr-FR" sz="5400" b="1" dirty="0" smtClean="0">
                <a:solidFill>
                  <a:srgbClr val="0070C0"/>
                </a:solidFill>
              </a:rPr>
              <a:t>0,7x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+ 2</a:t>
            </a:r>
            <a:endParaRPr lang="fr-FR" sz="54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1°) </a:t>
            </a:r>
            <a:r>
              <a:rPr lang="fr-FR" sz="4400" dirty="0" smtClean="0"/>
              <a:t>Résolvez à 0,01 près avec la calculatrice graphique l’équation </a:t>
            </a:r>
            <a:r>
              <a:rPr lang="fr-FR" sz="4400" dirty="0" smtClean="0">
                <a:solidFill>
                  <a:srgbClr val="00B050"/>
                </a:solidFill>
              </a:rPr>
              <a:t>f(x) = - 312</a:t>
            </a:r>
          </a:p>
          <a:p>
            <a:pPr>
              <a:buNone/>
            </a:pPr>
            <a:endParaRPr lang="fr-FR" sz="3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      </a:t>
            </a:r>
            <a:r>
              <a:rPr lang="fr-FR" sz="3200" dirty="0" smtClean="0">
                <a:solidFill>
                  <a:srgbClr val="FF0000"/>
                </a:solidFill>
              </a:rPr>
              <a:t>-7,65497</a:t>
            </a:r>
          </a:p>
          <a:p>
            <a:pPr>
              <a:buNone/>
            </a:pPr>
            <a:endParaRPr lang="fr-FR" sz="3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                                      - 312</a:t>
            </a:r>
          </a:p>
          <a:p>
            <a:pPr>
              <a:buNone/>
            </a:pPr>
            <a:endParaRPr lang="fr-FR" sz="32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3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			</a:t>
            </a:r>
            <a:r>
              <a:rPr lang="fr-FR" sz="6000" dirty="0" smtClean="0">
                <a:solidFill>
                  <a:srgbClr val="FF0000"/>
                </a:solidFill>
              </a:rPr>
              <a:t>S </a:t>
            </a:r>
            <a:r>
              <a:rPr lang="fr-FR" sz="6000" dirty="0" smtClean="0"/>
              <a:t>≈</a:t>
            </a:r>
            <a:r>
              <a:rPr lang="fr-FR" sz="6000" dirty="0" smtClean="0">
                <a:solidFill>
                  <a:srgbClr val="FF0000"/>
                </a:solidFill>
              </a:rPr>
              <a:t> { -7,65 }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466193" y="2680138"/>
            <a:ext cx="493460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445170" y="5307724"/>
            <a:ext cx="493460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450428" y="2680138"/>
            <a:ext cx="0" cy="26328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6379780" y="2690648"/>
            <a:ext cx="0" cy="26328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1450428" y="3641834"/>
            <a:ext cx="49346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461641" y="2680138"/>
            <a:ext cx="0" cy="2648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rme libre 18"/>
          <p:cNvSpPr/>
          <p:nvPr/>
        </p:nvSpPr>
        <p:spPr>
          <a:xfrm>
            <a:off x="1671145" y="2680138"/>
            <a:ext cx="4461641" cy="2601310"/>
          </a:xfrm>
          <a:custGeom>
            <a:avLst/>
            <a:gdLst>
              <a:gd name="connsiteX0" fmla="*/ 0 w 4461641"/>
              <a:gd name="connsiteY0" fmla="*/ 2601310 h 2601310"/>
              <a:gd name="connsiteX1" fmla="*/ 882869 w 4461641"/>
              <a:gd name="connsiteY1" fmla="*/ 1308538 h 2601310"/>
              <a:gd name="connsiteX2" fmla="*/ 2806262 w 4461641"/>
              <a:gd name="connsiteY2" fmla="*/ 977462 h 2601310"/>
              <a:gd name="connsiteX3" fmla="*/ 3641834 w 4461641"/>
              <a:gd name="connsiteY3" fmla="*/ 835572 h 2601310"/>
              <a:gd name="connsiteX4" fmla="*/ 4099034 w 4461641"/>
              <a:gd name="connsiteY4" fmla="*/ 504496 h 2601310"/>
              <a:gd name="connsiteX5" fmla="*/ 4461641 w 4461641"/>
              <a:gd name="connsiteY5" fmla="*/ 0 h 2601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1641" h="2601310">
                <a:moveTo>
                  <a:pt x="0" y="2601310"/>
                </a:moveTo>
                <a:cubicBezTo>
                  <a:pt x="207579" y="2090244"/>
                  <a:pt x="415159" y="1579179"/>
                  <a:pt x="882869" y="1308538"/>
                </a:cubicBezTo>
                <a:cubicBezTo>
                  <a:pt x="1350579" y="1037897"/>
                  <a:pt x="2806262" y="977462"/>
                  <a:pt x="2806262" y="977462"/>
                </a:cubicBezTo>
                <a:cubicBezTo>
                  <a:pt x="3266089" y="898634"/>
                  <a:pt x="3426372" y="914400"/>
                  <a:pt x="3641834" y="835572"/>
                </a:cubicBezTo>
                <a:cubicBezTo>
                  <a:pt x="3857296" y="756744"/>
                  <a:pt x="3962400" y="643758"/>
                  <a:pt x="4099034" y="504496"/>
                </a:cubicBezTo>
                <a:cubicBezTo>
                  <a:pt x="4235668" y="365234"/>
                  <a:pt x="4348654" y="182617"/>
                  <a:pt x="4461641" y="0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>
            <a:off x="1455680" y="4656083"/>
            <a:ext cx="4934607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1954926" y="3641834"/>
            <a:ext cx="15764" cy="89863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1844555" y="4524688"/>
            <a:ext cx="220717" cy="2049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g(x) = </a:t>
            </a:r>
            <a:r>
              <a:rPr lang="fr-FR" sz="5400" b="1" dirty="0" smtClean="0">
                <a:solidFill>
                  <a:srgbClr val="0070C0"/>
                </a:solidFill>
              </a:rPr>
              <a:t>0,5x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+ 12,5</a:t>
            </a:r>
            <a:endParaRPr lang="fr-FR" sz="54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2°) </a:t>
            </a:r>
            <a:r>
              <a:rPr lang="fr-FR" sz="4400" dirty="0" smtClean="0"/>
              <a:t>Résolvez l’équation </a:t>
            </a:r>
            <a:r>
              <a:rPr lang="fr-FR" sz="4400" dirty="0" smtClean="0">
                <a:solidFill>
                  <a:srgbClr val="00B050"/>
                </a:solidFill>
              </a:rPr>
              <a:t>g(x) = - 14883</a:t>
            </a:r>
          </a:p>
          <a:p>
            <a:pPr>
              <a:buNone/>
            </a:pPr>
            <a:endParaRPr lang="fr-FR" sz="4400" dirty="0" smtClean="0"/>
          </a:p>
          <a:p>
            <a:pPr>
              <a:buNone/>
            </a:pPr>
            <a:r>
              <a:rPr lang="fr-FR" sz="4400" dirty="0" smtClean="0"/>
              <a:t>g(x) = </a:t>
            </a:r>
            <a:r>
              <a:rPr lang="fr-FR" sz="4400" dirty="0" smtClean="0">
                <a:solidFill>
                  <a:srgbClr val="00B050"/>
                </a:solidFill>
              </a:rPr>
              <a:t>- 14883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+ 12,5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  <a:r>
              <a:rPr lang="fr-FR" sz="4400" dirty="0" smtClean="0">
                <a:solidFill>
                  <a:srgbClr val="0070C0"/>
                </a:solidFill>
              </a:rPr>
              <a:t>– 12,5 </a:t>
            </a:r>
            <a:r>
              <a:rPr lang="fr-FR" sz="4400" dirty="0" smtClean="0"/>
              <a:t>= - 14895,5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 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000" dirty="0" smtClean="0"/>
              <a:t>- 14895,5</a:t>
            </a:r>
            <a:r>
              <a:rPr lang="fr-FR" sz="4000" dirty="0" smtClean="0">
                <a:solidFill>
                  <a:srgbClr val="0070C0"/>
                </a:solidFill>
              </a:rPr>
              <a:t> / 0,5</a:t>
            </a:r>
            <a:r>
              <a:rPr lang="fr-FR" sz="4000" dirty="0" smtClean="0"/>
              <a:t> = - 14895,5 </a:t>
            </a:r>
            <a:r>
              <a:rPr lang="fr-FR" sz="4000" dirty="0" smtClean="0">
                <a:solidFill>
                  <a:srgbClr val="0070C0"/>
                </a:solidFill>
              </a:rPr>
              <a:t>× 2 </a:t>
            </a:r>
            <a:r>
              <a:rPr lang="fr-FR" sz="4400" dirty="0" smtClean="0"/>
              <a:t>= - 29791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 </a:t>
            </a:r>
            <a:r>
              <a:rPr lang="fr-FR" sz="4400" dirty="0" smtClean="0"/>
              <a:t>= … ?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4400" dirty="0" smtClean="0">
              <a:solidFill>
                <a:srgbClr val="FF0000"/>
              </a:solidFill>
            </a:endParaRPr>
          </a:p>
        </p:txBody>
      </p:sp>
      <p:sp>
        <p:nvSpPr>
          <p:cNvPr id="4" name="Double flèche horizontale 3"/>
          <p:cNvSpPr/>
          <p:nvPr/>
        </p:nvSpPr>
        <p:spPr>
          <a:xfrm>
            <a:off x="882867" y="3499941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877611" y="4204134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888121" y="5002920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914397" y="5707113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g(x) = </a:t>
            </a:r>
            <a:r>
              <a:rPr lang="fr-FR" sz="5400" b="1" dirty="0" smtClean="0">
                <a:solidFill>
                  <a:srgbClr val="0070C0"/>
                </a:solidFill>
              </a:rPr>
              <a:t>0,5x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+ 12,5</a:t>
            </a:r>
            <a:endParaRPr lang="fr-FR" sz="54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2°) </a:t>
            </a:r>
            <a:r>
              <a:rPr lang="fr-FR" sz="4400" dirty="0" smtClean="0"/>
              <a:t> </a:t>
            </a:r>
          </a:p>
          <a:p>
            <a:pPr>
              <a:buNone/>
            </a:pPr>
            <a:r>
              <a:rPr lang="fr-FR" sz="4400" dirty="0" smtClean="0"/>
              <a:t>g(x) = </a:t>
            </a:r>
            <a:r>
              <a:rPr lang="fr-FR" sz="4400" dirty="0" smtClean="0">
                <a:solidFill>
                  <a:srgbClr val="00B050"/>
                </a:solidFill>
              </a:rPr>
              <a:t>- 14883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+ 12,5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  <a:r>
              <a:rPr lang="fr-FR" sz="4400" dirty="0" smtClean="0">
                <a:solidFill>
                  <a:srgbClr val="0070C0"/>
                </a:solidFill>
              </a:rPr>
              <a:t>– 12,5 </a:t>
            </a:r>
            <a:r>
              <a:rPr lang="fr-FR" sz="4400" dirty="0" smtClean="0"/>
              <a:t>= - 14895,5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 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000" dirty="0" smtClean="0"/>
              <a:t>- 14895,5</a:t>
            </a:r>
            <a:r>
              <a:rPr lang="fr-FR" sz="4000" dirty="0" smtClean="0">
                <a:solidFill>
                  <a:srgbClr val="0070C0"/>
                </a:solidFill>
              </a:rPr>
              <a:t> / 0,5</a:t>
            </a:r>
            <a:r>
              <a:rPr lang="fr-FR" sz="4000" dirty="0" smtClean="0"/>
              <a:t> = - 14895,5 </a:t>
            </a:r>
            <a:r>
              <a:rPr lang="fr-FR" sz="4000" dirty="0" smtClean="0">
                <a:solidFill>
                  <a:srgbClr val="0070C0"/>
                </a:solidFill>
              </a:rPr>
              <a:t>× 2 </a:t>
            </a:r>
            <a:r>
              <a:rPr lang="fr-FR" sz="4400" dirty="0" smtClean="0"/>
              <a:t>= - 29791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 </a:t>
            </a:r>
            <a:r>
              <a:rPr lang="fr-FR" sz="4400" dirty="0" smtClean="0"/>
              <a:t>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- 29791   racine </a:t>
            </a:r>
            <a:r>
              <a:rPr lang="fr-FR" sz="4400" dirty="0" smtClean="0">
                <a:solidFill>
                  <a:srgbClr val="FF0000"/>
                </a:solidFill>
              </a:rPr>
              <a:t>cubique</a:t>
            </a:r>
            <a:r>
              <a:rPr lang="fr-FR" sz="4400" dirty="0" smtClean="0"/>
              <a:t> </a:t>
            </a:r>
            <a:r>
              <a:rPr lang="fr-FR" sz="3600" dirty="0" smtClean="0"/>
              <a:t>d’un nombre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/>
              <a:t>A la calculatrice on tape </a:t>
            </a:r>
            <a:r>
              <a:rPr lang="fr-FR" sz="44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</a:t>
            </a:r>
            <a:r>
              <a:rPr lang="fr-FR" sz="4400" baseline="30000" dirty="0" smtClean="0"/>
              <a:t>x</a:t>
            </a:r>
            <a:r>
              <a:rPr lang="fr-FR" sz="4400" dirty="0" smtClean="0">
                <a:solidFill>
                  <a:srgbClr val="FF0000"/>
                </a:solidFill>
              </a:rPr>
              <a:t>       - 29791 </a:t>
            </a:r>
          </a:p>
        </p:txBody>
      </p:sp>
      <p:sp>
        <p:nvSpPr>
          <p:cNvPr id="4" name="Double flèche horizontale 3"/>
          <p:cNvSpPr/>
          <p:nvPr/>
        </p:nvSpPr>
        <p:spPr>
          <a:xfrm>
            <a:off x="882867" y="277470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877611" y="347889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888121" y="4277684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914397" y="4981877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2879823" y="4855757"/>
            <a:ext cx="1897120" cy="105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2695894" y="4887288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554005" y="5013412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7351975" y="5675586"/>
            <a:ext cx="373128" cy="52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>
            <a:off x="7262640" y="5675586"/>
            <a:ext cx="84091" cy="4203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7120750" y="5764902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6763396" y="5549441"/>
            <a:ext cx="1072066" cy="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6758141" y="6143275"/>
            <a:ext cx="1072066" cy="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779173" y="5549461"/>
            <a:ext cx="0" cy="583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7814441" y="5559973"/>
            <a:ext cx="0" cy="583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g(x) = </a:t>
            </a:r>
            <a:r>
              <a:rPr lang="fr-FR" sz="5400" b="1" dirty="0" smtClean="0">
                <a:solidFill>
                  <a:srgbClr val="0070C0"/>
                </a:solidFill>
              </a:rPr>
              <a:t>0,5x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+ 12,5</a:t>
            </a:r>
            <a:endParaRPr lang="fr-FR" sz="54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2°) </a:t>
            </a:r>
            <a:r>
              <a:rPr lang="fr-FR" sz="4400" dirty="0" smtClean="0"/>
              <a:t> </a:t>
            </a:r>
          </a:p>
          <a:p>
            <a:pPr>
              <a:buNone/>
            </a:pPr>
            <a:r>
              <a:rPr lang="fr-FR" sz="4400" dirty="0" smtClean="0"/>
              <a:t>g(x) = </a:t>
            </a:r>
            <a:r>
              <a:rPr lang="fr-FR" sz="4400" dirty="0" smtClean="0">
                <a:solidFill>
                  <a:srgbClr val="00B050"/>
                </a:solidFill>
              </a:rPr>
              <a:t>- 14883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+ 12,5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  <a:r>
              <a:rPr lang="fr-FR" sz="4400" dirty="0" smtClean="0">
                <a:solidFill>
                  <a:srgbClr val="0070C0"/>
                </a:solidFill>
              </a:rPr>
              <a:t>– 12,5 </a:t>
            </a:r>
            <a:r>
              <a:rPr lang="fr-FR" sz="4400" dirty="0" smtClean="0"/>
              <a:t>= - 14895,5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 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000" dirty="0" smtClean="0"/>
              <a:t>- 14895,5</a:t>
            </a:r>
            <a:r>
              <a:rPr lang="fr-FR" sz="4000" dirty="0" smtClean="0">
                <a:solidFill>
                  <a:srgbClr val="0070C0"/>
                </a:solidFill>
              </a:rPr>
              <a:t> / 0,5</a:t>
            </a:r>
            <a:r>
              <a:rPr lang="fr-FR" sz="4000" dirty="0" smtClean="0"/>
              <a:t> = - 14895,5 </a:t>
            </a:r>
            <a:r>
              <a:rPr lang="fr-FR" sz="4000" dirty="0" smtClean="0">
                <a:solidFill>
                  <a:srgbClr val="0070C0"/>
                </a:solidFill>
              </a:rPr>
              <a:t>× 2 </a:t>
            </a:r>
            <a:r>
              <a:rPr lang="fr-FR" sz="4400" dirty="0" smtClean="0"/>
              <a:t>= - 29791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 </a:t>
            </a:r>
            <a:r>
              <a:rPr lang="fr-FR" sz="4400" dirty="0" smtClean="0"/>
              <a:t>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- 29791  = - 31    </a:t>
            </a:r>
            <a:r>
              <a:rPr lang="fr-FR" sz="4400" dirty="0" smtClean="0">
                <a:solidFill>
                  <a:srgbClr val="FF0000"/>
                </a:solidFill>
              </a:rPr>
              <a:t>Copie d’élève OK ?</a:t>
            </a:r>
          </a:p>
        </p:txBody>
      </p:sp>
      <p:sp>
        <p:nvSpPr>
          <p:cNvPr id="4" name="Double flèche horizontale 3"/>
          <p:cNvSpPr/>
          <p:nvPr/>
        </p:nvSpPr>
        <p:spPr>
          <a:xfrm>
            <a:off x="882867" y="277470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877611" y="347889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888121" y="4277684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914397" y="4981877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2879823" y="4855757"/>
            <a:ext cx="1897120" cy="105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2695894" y="4887288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554005" y="5013412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g(x) = </a:t>
            </a:r>
            <a:r>
              <a:rPr lang="fr-FR" sz="5400" b="1" dirty="0" smtClean="0">
                <a:solidFill>
                  <a:srgbClr val="0070C0"/>
                </a:solidFill>
              </a:rPr>
              <a:t>0,5x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+ 12,5</a:t>
            </a:r>
            <a:endParaRPr lang="fr-FR" sz="54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2°) </a:t>
            </a:r>
            <a:r>
              <a:rPr lang="fr-FR" sz="4400" dirty="0" smtClean="0"/>
              <a:t> </a:t>
            </a:r>
          </a:p>
          <a:p>
            <a:pPr>
              <a:buNone/>
            </a:pPr>
            <a:r>
              <a:rPr lang="fr-FR" sz="4400" dirty="0" smtClean="0"/>
              <a:t>g(x) = </a:t>
            </a:r>
            <a:r>
              <a:rPr lang="fr-FR" sz="4400" dirty="0" smtClean="0">
                <a:solidFill>
                  <a:srgbClr val="00B050"/>
                </a:solidFill>
              </a:rPr>
              <a:t>- 14883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+ 12,5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  <a:r>
              <a:rPr lang="fr-FR" sz="4400" dirty="0" smtClean="0">
                <a:solidFill>
                  <a:srgbClr val="0070C0"/>
                </a:solidFill>
              </a:rPr>
              <a:t>– 12,5 </a:t>
            </a:r>
            <a:r>
              <a:rPr lang="fr-FR" sz="4400" dirty="0" smtClean="0"/>
              <a:t>= - 14895,5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 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000" dirty="0" smtClean="0"/>
              <a:t>- 14895,5</a:t>
            </a:r>
            <a:r>
              <a:rPr lang="fr-FR" sz="4000" dirty="0" smtClean="0">
                <a:solidFill>
                  <a:srgbClr val="0070C0"/>
                </a:solidFill>
              </a:rPr>
              <a:t> / 0,5</a:t>
            </a:r>
            <a:r>
              <a:rPr lang="fr-FR" sz="4000" dirty="0" smtClean="0"/>
              <a:t> = - 14895,5 </a:t>
            </a:r>
            <a:r>
              <a:rPr lang="fr-FR" sz="4000" dirty="0" smtClean="0">
                <a:solidFill>
                  <a:srgbClr val="0070C0"/>
                </a:solidFill>
              </a:rPr>
              <a:t>× 2 </a:t>
            </a:r>
            <a:r>
              <a:rPr lang="fr-FR" sz="4400" dirty="0" smtClean="0"/>
              <a:t>= - 29791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 </a:t>
            </a:r>
            <a:r>
              <a:rPr lang="fr-FR" sz="4400" dirty="0" smtClean="0"/>
              <a:t>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- 29791  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(- 31)</a:t>
            </a:r>
            <a:r>
              <a:rPr lang="fr-FR" sz="4400" baseline="30000" dirty="0" smtClean="0">
                <a:solidFill>
                  <a:srgbClr val="FF0000"/>
                </a:solidFill>
              </a:rPr>
              <a:t>3  </a:t>
            </a:r>
            <a:r>
              <a:rPr lang="fr-FR" sz="4400" dirty="0" smtClean="0"/>
              <a:t>= - 31</a:t>
            </a:r>
          </a:p>
          <a:p>
            <a:pPr>
              <a:buNone/>
            </a:pPr>
            <a:r>
              <a:rPr lang="fr-FR" sz="4000" i="1" dirty="0" smtClean="0"/>
              <a:t>L’équation</a:t>
            </a:r>
            <a:r>
              <a:rPr lang="fr-FR" sz="4400" dirty="0" smtClean="0"/>
              <a:t>  g(x) = </a:t>
            </a:r>
            <a:r>
              <a:rPr lang="fr-FR" sz="4400" dirty="0" smtClean="0">
                <a:solidFill>
                  <a:srgbClr val="00B050"/>
                </a:solidFill>
              </a:rPr>
              <a:t>- 14883  </a:t>
            </a:r>
            <a:r>
              <a:rPr lang="fr-FR" sz="4000" i="1" dirty="0" smtClean="0"/>
              <a:t>a pour solution  </a:t>
            </a:r>
            <a:r>
              <a:rPr lang="fr-FR" sz="4400" b="1" dirty="0" smtClean="0">
                <a:solidFill>
                  <a:srgbClr val="FF0000"/>
                </a:solidFill>
              </a:rPr>
              <a:t>- 31</a:t>
            </a:r>
          </a:p>
        </p:txBody>
      </p:sp>
      <p:sp>
        <p:nvSpPr>
          <p:cNvPr id="4" name="Double flèche horizontale 3"/>
          <p:cNvSpPr/>
          <p:nvPr/>
        </p:nvSpPr>
        <p:spPr>
          <a:xfrm>
            <a:off x="882867" y="277470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877611" y="347889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888121" y="4277684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914397" y="4981877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2879823" y="4855757"/>
            <a:ext cx="1897120" cy="105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2695894" y="4887288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554005" y="5013412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5649299" y="4871545"/>
            <a:ext cx="1665901" cy="52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5465370" y="4897798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323481" y="5023922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2°)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0515600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				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 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						 4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							                 1     2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au 45"/>
          <p:cNvGraphicFramePr>
            <a:graphicFrameLocks noGrp="1"/>
          </p:cNvGraphicFramePr>
          <p:nvPr/>
        </p:nvGraphicFramePr>
        <p:xfrm>
          <a:off x="1048327" y="1375448"/>
          <a:ext cx="677333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889"/>
                <a:gridCol w="1128889"/>
                <a:gridCol w="1128889"/>
                <a:gridCol w="1128889"/>
                <a:gridCol w="1128889"/>
                <a:gridCol w="1128889"/>
              </a:tblGrid>
              <a:tr h="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x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-2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0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2</a:t>
                      </a:r>
                      <a:endParaRPr lang="fr-FR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f(x)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-8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0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8</a:t>
                      </a:r>
                      <a:endParaRPr lang="fr-FR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Ellipse 21"/>
          <p:cNvSpPr/>
          <p:nvPr/>
        </p:nvSpPr>
        <p:spPr>
          <a:xfrm>
            <a:off x="8021781" y="4447309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7439890" y="4655128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6774872" y="5999019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8686800" y="4253346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9227127" y="2881746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 flipV="1">
            <a:off x="6899564" y="5361711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g(x) = </a:t>
            </a:r>
            <a:r>
              <a:rPr lang="fr-FR" sz="5400" b="1" dirty="0" smtClean="0">
                <a:solidFill>
                  <a:srgbClr val="0070C0"/>
                </a:solidFill>
              </a:rPr>
              <a:t>0,5x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+ 12,5</a:t>
            </a:r>
            <a:endParaRPr lang="fr-FR" sz="54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2°) </a:t>
            </a:r>
            <a:r>
              <a:rPr lang="fr-FR" sz="4400" dirty="0" smtClean="0"/>
              <a:t> </a:t>
            </a:r>
          </a:p>
          <a:p>
            <a:pPr>
              <a:buNone/>
            </a:pPr>
            <a:r>
              <a:rPr lang="fr-FR" sz="4400" dirty="0" smtClean="0"/>
              <a:t>g(x) = </a:t>
            </a:r>
            <a:r>
              <a:rPr lang="fr-FR" sz="4400" dirty="0" smtClean="0">
                <a:solidFill>
                  <a:srgbClr val="00B050"/>
                </a:solidFill>
              </a:rPr>
              <a:t>- 14883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+ 12,5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0,5x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400" dirty="0" smtClean="0">
                <a:solidFill>
                  <a:srgbClr val="00B050"/>
                </a:solidFill>
              </a:rPr>
              <a:t>- 14883 </a:t>
            </a:r>
            <a:r>
              <a:rPr lang="fr-FR" sz="4400" dirty="0" smtClean="0">
                <a:solidFill>
                  <a:srgbClr val="0070C0"/>
                </a:solidFill>
              </a:rPr>
              <a:t>– 12,5 </a:t>
            </a:r>
            <a:r>
              <a:rPr lang="fr-FR" sz="4400" dirty="0" smtClean="0"/>
              <a:t>= - 14895,5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 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000" dirty="0" smtClean="0"/>
              <a:t>- 14895,5</a:t>
            </a:r>
            <a:r>
              <a:rPr lang="fr-FR" sz="4000" dirty="0" smtClean="0">
                <a:solidFill>
                  <a:srgbClr val="0070C0"/>
                </a:solidFill>
              </a:rPr>
              <a:t> / 0,5</a:t>
            </a:r>
            <a:r>
              <a:rPr lang="fr-FR" sz="4000" dirty="0" smtClean="0"/>
              <a:t> = - 14895,5 </a:t>
            </a:r>
            <a:r>
              <a:rPr lang="fr-FR" sz="4000" dirty="0" smtClean="0">
                <a:solidFill>
                  <a:srgbClr val="0070C0"/>
                </a:solidFill>
              </a:rPr>
              <a:t>× 2 </a:t>
            </a:r>
            <a:r>
              <a:rPr lang="fr-FR" sz="4400" dirty="0" smtClean="0"/>
              <a:t>= - 29791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 </a:t>
            </a:r>
            <a:r>
              <a:rPr lang="fr-FR" sz="4400" dirty="0" smtClean="0"/>
              <a:t>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- 29791  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(- 31)</a:t>
            </a:r>
            <a:r>
              <a:rPr lang="fr-FR" sz="4400" baseline="30000" dirty="0" smtClean="0">
                <a:solidFill>
                  <a:srgbClr val="FF0000"/>
                </a:solidFill>
              </a:rPr>
              <a:t>3  </a:t>
            </a:r>
            <a:r>
              <a:rPr lang="fr-FR" sz="4400" dirty="0" smtClean="0"/>
              <a:t>= - 31</a:t>
            </a:r>
          </a:p>
          <a:p>
            <a:pPr>
              <a:buNone/>
            </a:pPr>
            <a:r>
              <a:rPr lang="fr-FR" sz="3600" i="1" dirty="0" smtClean="0"/>
              <a:t>L’équation</a:t>
            </a:r>
            <a:r>
              <a:rPr lang="fr-FR" sz="4400" dirty="0" smtClean="0"/>
              <a:t> </a:t>
            </a:r>
            <a:r>
              <a:rPr lang="fr-FR" sz="4000" dirty="0" smtClean="0"/>
              <a:t>g(x) = </a:t>
            </a:r>
            <a:r>
              <a:rPr lang="fr-FR" sz="4000" dirty="0" smtClean="0">
                <a:solidFill>
                  <a:srgbClr val="00B050"/>
                </a:solidFill>
              </a:rPr>
              <a:t>- 14883 </a:t>
            </a:r>
            <a:r>
              <a:rPr lang="fr-FR" sz="3600" i="1" dirty="0" smtClean="0"/>
              <a:t>a pour solution exacte  </a:t>
            </a:r>
            <a:r>
              <a:rPr lang="fr-FR" sz="4000" b="1" dirty="0" smtClean="0">
                <a:solidFill>
                  <a:srgbClr val="FF0000"/>
                </a:solidFill>
              </a:rPr>
              <a:t>- 31</a:t>
            </a:r>
            <a:endParaRPr lang="fr-FR" sz="4400" b="1" dirty="0" smtClean="0">
              <a:solidFill>
                <a:srgbClr val="FF0000"/>
              </a:solidFill>
            </a:endParaRPr>
          </a:p>
        </p:txBody>
      </p:sp>
      <p:sp>
        <p:nvSpPr>
          <p:cNvPr id="4" name="Double flèche horizontale 3"/>
          <p:cNvSpPr/>
          <p:nvPr/>
        </p:nvSpPr>
        <p:spPr>
          <a:xfrm>
            <a:off x="882867" y="277470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877611" y="347889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888121" y="4277684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914397" y="4981877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2879823" y="4855757"/>
            <a:ext cx="1897120" cy="105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2695894" y="4887288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554005" y="5013412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5649299" y="4871545"/>
            <a:ext cx="1665901" cy="52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5465370" y="4897798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323481" y="5023922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f(x) = </a:t>
            </a:r>
            <a:r>
              <a:rPr lang="fr-FR" sz="5400" b="1" dirty="0" smtClean="0">
                <a:solidFill>
                  <a:srgbClr val="0070C0"/>
                </a:solidFill>
              </a:rPr>
              <a:t>0,7x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+ 2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3°) </a:t>
            </a:r>
            <a:r>
              <a:rPr lang="fr-FR" sz="4400" dirty="0" smtClean="0"/>
              <a:t> f(x) = </a:t>
            </a:r>
            <a:r>
              <a:rPr lang="fr-FR" sz="4400" dirty="0" smtClean="0">
                <a:solidFill>
                  <a:srgbClr val="00B050"/>
                </a:solidFill>
              </a:rPr>
              <a:t>- 312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0,7x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+ 2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- 312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0,7x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400" dirty="0" smtClean="0">
                <a:solidFill>
                  <a:srgbClr val="00B050"/>
                </a:solidFill>
              </a:rPr>
              <a:t>- 312 </a:t>
            </a:r>
            <a:r>
              <a:rPr lang="fr-FR" sz="4400" dirty="0" smtClean="0">
                <a:solidFill>
                  <a:srgbClr val="0070C0"/>
                </a:solidFill>
              </a:rPr>
              <a:t>– 2 </a:t>
            </a:r>
            <a:r>
              <a:rPr lang="fr-FR" sz="4400" dirty="0" smtClean="0"/>
              <a:t>= - 314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 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000" dirty="0" smtClean="0"/>
              <a:t>- 314</a:t>
            </a:r>
            <a:r>
              <a:rPr lang="fr-FR" sz="4000" dirty="0" smtClean="0">
                <a:solidFill>
                  <a:srgbClr val="0070C0"/>
                </a:solidFill>
              </a:rPr>
              <a:t> / 0,7</a:t>
            </a:r>
            <a:r>
              <a:rPr lang="fr-FR" sz="4000" dirty="0" smtClean="0"/>
              <a:t> = - 3140 / 7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 </a:t>
            </a:r>
            <a:r>
              <a:rPr lang="fr-FR" sz="4400" dirty="0" smtClean="0"/>
              <a:t>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- 3140 / 7   </a:t>
            </a:r>
            <a:r>
              <a:rPr lang="fr-FR" sz="4400" dirty="0" smtClean="0">
                <a:solidFill>
                  <a:srgbClr val="FF0000"/>
                </a:solidFill>
              </a:rPr>
              <a:t>≈ </a:t>
            </a:r>
            <a:r>
              <a:rPr lang="fr-FR" sz="4400" dirty="0" smtClean="0"/>
              <a:t>- 7,65497663…</a:t>
            </a:r>
          </a:p>
          <a:p>
            <a:pPr>
              <a:buNone/>
            </a:pPr>
            <a:endParaRPr lang="fr-FR" sz="5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5400" dirty="0" smtClean="0">
                <a:solidFill>
                  <a:srgbClr val="FF0000"/>
                </a:solidFill>
              </a:rPr>
              <a:t>				Copie d’élève OK ?</a:t>
            </a:r>
            <a:endParaRPr lang="fr-FR" sz="6600" b="1" dirty="0" smtClean="0">
              <a:solidFill>
                <a:srgbClr val="FF0000"/>
              </a:solidFill>
            </a:endParaRPr>
          </a:p>
        </p:txBody>
      </p:sp>
      <p:sp>
        <p:nvSpPr>
          <p:cNvPr id="4" name="Double flèche horizontale 3"/>
          <p:cNvSpPr/>
          <p:nvPr/>
        </p:nvSpPr>
        <p:spPr>
          <a:xfrm>
            <a:off x="882867" y="277470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877611" y="347889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919652" y="202321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882866" y="427242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2879823" y="4114777"/>
            <a:ext cx="2575046" cy="104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2695894" y="4146286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554005" y="4272410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f(x) = </a:t>
            </a:r>
            <a:r>
              <a:rPr lang="fr-FR" sz="5400" b="1" dirty="0" smtClean="0">
                <a:solidFill>
                  <a:srgbClr val="0070C0"/>
                </a:solidFill>
              </a:rPr>
              <a:t>0,7x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3</a:t>
            </a:r>
            <a:r>
              <a:rPr lang="fr-FR" sz="5400" b="1" dirty="0" smtClean="0">
                <a:solidFill>
                  <a:srgbClr val="0070C0"/>
                </a:solidFill>
              </a:rPr>
              <a:t> + 2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6942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3°) </a:t>
            </a:r>
            <a:r>
              <a:rPr lang="fr-FR" sz="4400" dirty="0" smtClean="0"/>
              <a:t> f(x) = </a:t>
            </a:r>
            <a:r>
              <a:rPr lang="fr-FR" sz="4400" dirty="0" smtClean="0">
                <a:solidFill>
                  <a:srgbClr val="00B050"/>
                </a:solidFill>
              </a:rPr>
              <a:t>- 312        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0,7x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+ 2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- 312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0,7x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400" dirty="0" smtClean="0">
                <a:solidFill>
                  <a:srgbClr val="00B050"/>
                </a:solidFill>
              </a:rPr>
              <a:t>- 312 </a:t>
            </a:r>
            <a:r>
              <a:rPr lang="fr-FR" sz="4400" dirty="0" smtClean="0">
                <a:solidFill>
                  <a:srgbClr val="0070C0"/>
                </a:solidFill>
              </a:rPr>
              <a:t>– 2 </a:t>
            </a:r>
            <a:r>
              <a:rPr lang="fr-FR" sz="4400" dirty="0" smtClean="0"/>
              <a:t>= - 314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  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</a:t>
            </a:r>
            <a:r>
              <a:rPr lang="fr-FR" sz="4400" baseline="30000" dirty="0" smtClean="0">
                <a:solidFill>
                  <a:srgbClr val="0070C0"/>
                </a:solidFill>
              </a:rPr>
              <a:t>3</a:t>
            </a:r>
            <a:r>
              <a:rPr lang="fr-FR" sz="4400" dirty="0" smtClean="0">
                <a:solidFill>
                  <a:srgbClr val="0070C0"/>
                </a:solidFill>
              </a:rPr>
              <a:t> </a:t>
            </a:r>
            <a:r>
              <a:rPr lang="fr-FR" sz="4400" dirty="0" smtClean="0"/>
              <a:t>= </a:t>
            </a:r>
            <a:r>
              <a:rPr lang="fr-FR" sz="4000" dirty="0" smtClean="0"/>
              <a:t>- 314</a:t>
            </a:r>
            <a:r>
              <a:rPr lang="fr-FR" sz="4000" dirty="0" smtClean="0">
                <a:solidFill>
                  <a:srgbClr val="0070C0"/>
                </a:solidFill>
              </a:rPr>
              <a:t> / 0,7</a:t>
            </a:r>
            <a:r>
              <a:rPr lang="fr-FR" sz="4000" dirty="0" smtClean="0"/>
              <a:t> = - 3140 / 7</a:t>
            </a: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		x </a:t>
            </a:r>
            <a:r>
              <a:rPr lang="fr-FR" sz="4400" dirty="0" smtClean="0"/>
              <a:t>= </a:t>
            </a:r>
            <a:r>
              <a:rPr lang="fr-FR" sz="4400" baseline="30000" dirty="0" smtClean="0">
                <a:solidFill>
                  <a:srgbClr val="FF0000"/>
                </a:solidFill>
              </a:rPr>
              <a:t>3</a:t>
            </a:r>
            <a:r>
              <a:rPr lang="fr-FR" sz="4400" dirty="0" smtClean="0"/>
              <a:t>  - 3140 / 7   </a:t>
            </a:r>
            <a:r>
              <a:rPr lang="fr-FR" sz="4400" dirty="0" smtClean="0">
                <a:solidFill>
                  <a:srgbClr val="FF0000"/>
                </a:solidFill>
              </a:rPr>
              <a:t>≈ </a:t>
            </a:r>
            <a:r>
              <a:rPr lang="fr-FR" sz="4400" dirty="0" smtClean="0"/>
              <a:t>- 7,65497663…</a:t>
            </a:r>
          </a:p>
          <a:p>
            <a:pPr>
              <a:buNone/>
            </a:pPr>
            <a:r>
              <a:rPr lang="fr-FR" sz="3600" i="1" dirty="0" smtClean="0"/>
              <a:t>L’équation</a:t>
            </a:r>
            <a:r>
              <a:rPr lang="fr-FR" sz="4400" dirty="0" smtClean="0"/>
              <a:t> </a:t>
            </a:r>
            <a:r>
              <a:rPr lang="fr-FR" sz="4000" dirty="0" smtClean="0"/>
              <a:t>f(x) = </a:t>
            </a:r>
            <a:r>
              <a:rPr lang="fr-FR" sz="4000" dirty="0" smtClean="0">
                <a:solidFill>
                  <a:srgbClr val="00B050"/>
                </a:solidFill>
              </a:rPr>
              <a:t>- 312 </a:t>
            </a:r>
          </a:p>
          <a:p>
            <a:pPr>
              <a:buNone/>
            </a:pPr>
            <a:r>
              <a:rPr lang="fr-FR" sz="4000" i="1" dirty="0" smtClean="0">
                <a:solidFill>
                  <a:srgbClr val="00B050"/>
                </a:solidFill>
              </a:rPr>
              <a:t>		</a:t>
            </a:r>
            <a:r>
              <a:rPr lang="fr-FR" sz="3600" i="1" dirty="0" smtClean="0"/>
              <a:t>a pour solution exacte    </a:t>
            </a:r>
            <a:r>
              <a:rPr lang="fr-FR" sz="3600" b="1" baseline="30000" dirty="0" smtClean="0">
                <a:solidFill>
                  <a:srgbClr val="FF0000"/>
                </a:solidFill>
              </a:rPr>
              <a:t>3</a:t>
            </a:r>
            <a:r>
              <a:rPr lang="fr-FR" sz="3600" b="1" dirty="0" smtClean="0"/>
              <a:t>  </a:t>
            </a:r>
            <a:r>
              <a:rPr lang="fr-FR" sz="3600" b="1" dirty="0" smtClean="0">
                <a:solidFill>
                  <a:srgbClr val="FF0000"/>
                </a:solidFill>
              </a:rPr>
              <a:t>- 3140 / 7 </a:t>
            </a:r>
            <a:endParaRPr lang="fr-FR" sz="4400" b="1" dirty="0" smtClean="0">
              <a:solidFill>
                <a:srgbClr val="FF0000"/>
              </a:solidFill>
            </a:endParaRPr>
          </a:p>
        </p:txBody>
      </p:sp>
      <p:sp>
        <p:nvSpPr>
          <p:cNvPr id="4" name="Double flèche horizontale 3"/>
          <p:cNvSpPr/>
          <p:nvPr/>
        </p:nvSpPr>
        <p:spPr>
          <a:xfrm>
            <a:off x="882867" y="277470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877611" y="347889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919652" y="2023215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882866" y="4272428"/>
            <a:ext cx="804041" cy="394138"/>
          </a:xfrm>
          <a:prstGeom prst="left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2879823" y="4114777"/>
            <a:ext cx="2575046" cy="104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2695894" y="4146286"/>
            <a:ext cx="20495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554005" y="4272410"/>
            <a:ext cx="141889" cy="331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626761" y="5617735"/>
            <a:ext cx="2044273" cy="105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>
            <a:off x="6411300" y="5596759"/>
            <a:ext cx="210217" cy="5149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269411" y="5780644"/>
            <a:ext cx="141889" cy="3310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2°)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0515600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				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 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						 4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							                 1     2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au 45"/>
          <p:cNvGraphicFramePr>
            <a:graphicFrameLocks noGrp="1"/>
          </p:cNvGraphicFramePr>
          <p:nvPr/>
        </p:nvGraphicFramePr>
        <p:xfrm>
          <a:off x="1048327" y="1375448"/>
          <a:ext cx="677333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889"/>
                <a:gridCol w="1128889"/>
                <a:gridCol w="1128889"/>
                <a:gridCol w="1128889"/>
                <a:gridCol w="1128889"/>
                <a:gridCol w="1128889"/>
              </a:tblGrid>
              <a:tr h="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x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-2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0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2</a:t>
                      </a:r>
                      <a:endParaRPr lang="fr-FR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f(x)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-8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-1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0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1</a:t>
                      </a:r>
                      <a:endParaRPr lang="fr-F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/>
                        <a:t>8</a:t>
                      </a:r>
                      <a:endParaRPr lang="fr-FR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Ellipse 21"/>
          <p:cNvSpPr/>
          <p:nvPr/>
        </p:nvSpPr>
        <p:spPr>
          <a:xfrm>
            <a:off x="8021781" y="4447309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7439890" y="4655128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6774872" y="5999019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8686800" y="4253346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9227127" y="2881746"/>
            <a:ext cx="235528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8146473" y="245225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 rot="10800000">
            <a:off x="6816436" y="457199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32"/>
          <p:cNvCxnSpPr/>
          <p:nvPr/>
        </p:nvCxnSpPr>
        <p:spPr>
          <a:xfrm flipV="1">
            <a:off x="6899564" y="5361711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2°)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0515600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La fonction semble tout le temps …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fr-FR" sz="4800" dirty="0" smtClean="0">
                <a:solidFill>
                  <a:srgbClr val="0070C0"/>
                </a:solidFill>
              </a:rPr>
              <a:t>								 </a:t>
            </a:r>
            <a:r>
              <a:rPr lang="fr-FR" sz="3200" dirty="0" smtClean="0"/>
              <a:t>8</a:t>
            </a:r>
            <a:r>
              <a:rPr lang="fr-FR" sz="4800" dirty="0" smtClean="0">
                <a:solidFill>
                  <a:srgbClr val="0070C0"/>
                </a:solidFill>
              </a:rPr>
              <a:t>	    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						 4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							                 1     2</a:t>
            </a:r>
          </a:p>
          <a:p>
            <a:pPr marL="0" indent="0">
              <a:buNone/>
            </a:pPr>
            <a:r>
              <a:rPr lang="fr-FR" sz="3200" dirty="0" smtClean="0"/>
              <a:t> 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5429442" y="455814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8132618" y="242454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885709" y="378229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8769927" y="299258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65673" y="300643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85709" y="299258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85709" y="415636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899564" y="435032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36873" y="300643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899563" y="475210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6885710" y="495992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6885709" y="612371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885707" y="303414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8146473" y="245225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6816436" y="457199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 flipV="1">
            <a:off x="6899564" y="5361711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54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2°)</a:t>
            </a:r>
            <a:r>
              <a:rPr lang="fr-FR" sz="6000" b="1" dirty="0" smtClean="0"/>
              <a:t> </a:t>
            </a:r>
            <a:r>
              <a:rPr lang="fr-FR" sz="6000" b="1" u="sng" dirty="0" smtClean="0">
                <a:solidFill>
                  <a:srgbClr val="FF0000"/>
                </a:solidFill>
              </a:rPr>
              <a:t>Courbe</a:t>
            </a:r>
            <a:r>
              <a:rPr lang="fr-FR" sz="6000" b="1" dirty="0" smtClean="0"/>
              <a:t> de f(x) = </a:t>
            </a:r>
            <a:r>
              <a:rPr lang="fr-FR" sz="6000" b="1" dirty="0" smtClean="0">
                <a:solidFill>
                  <a:srgbClr val="FF0000"/>
                </a:solidFill>
              </a:rPr>
              <a:t>x</a:t>
            </a:r>
            <a:r>
              <a:rPr lang="fr-FR" sz="6000" baseline="30000" dirty="0" smtClean="0">
                <a:solidFill>
                  <a:srgbClr val="FF0000"/>
                </a:solidFill>
              </a:rPr>
              <a:t>3</a:t>
            </a:r>
            <a:r>
              <a:rPr lang="fr-FR" sz="6000" b="1" dirty="0" smtClean="0">
                <a:solidFill>
                  <a:srgbClr val="FF0000"/>
                </a:solidFill>
              </a:rPr>
              <a:t> </a:t>
            </a:r>
            <a:r>
              <a:rPr lang="fr-FR" sz="6000" b="1" dirty="0" smtClean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866" y="1139826"/>
            <a:ext cx="10515600" cy="5718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</a:t>
            </a:r>
            <a:r>
              <a:rPr lang="fr-FR" sz="4800" dirty="0" smtClean="0"/>
              <a:t>La fonction semble strictement </a:t>
            </a:r>
            <a:r>
              <a:rPr lang="fr-FR" sz="4800" dirty="0" smtClean="0">
                <a:solidFill>
                  <a:srgbClr val="00B050"/>
                </a:solidFill>
              </a:rPr>
              <a:t>croissante</a:t>
            </a:r>
            <a:r>
              <a:rPr lang="fr-FR" sz="4800" dirty="0" smtClean="0"/>
              <a:t> sur  R.</a:t>
            </a:r>
            <a:endParaRPr lang="fr-FR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800" dirty="0" smtClean="0">
                <a:solidFill>
                  <a:srgbClr val="FF0000"/>
                </a:solidFill>
              </a:rPr>
              <a:t> Exo 8 :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0070C0"/>
                </a:solidFill>
              </a:rPr>
              <a:t>1°) </a:t>
            </a:r>
            <a:r>
              <a:rPr lang="fr-FR" sz="4000" dirty="0" smtClean="0"/>
              <a:t>Simplifiez </a:t>
            </a:r>
          </a:p>
          <a:p>
            <a:pPr marL="0" indent="0">
              <a:buNone/>
            </a:pPr>
            <a:r>
              <a:rPr lang="fr-FR" sz="4000" dirty="0" smtClean="0"/>
              <a:t>      ( a – b ) ( a² + ab + b² )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0070C0"/>
                </a:solidFill>
              </a:rPr>
              <a:t>2°) </a:t>
            </a:r>
            <a:r>
              <a:rPr lang="fr-FR" sz="4000" dirty="0" smtClean="0"/>
              <a:t>Démontrez que la fonction</a:t>
            </a: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      x</a:t>
            </a:r>
            <a:r>
              <a:rPr lang="fr-FR" sz="4000" baseline="30000" dirty="0" smtClean="0">
                <a:solidFill>
                  <a:srgbClr val="FF0000"/>
                </a:solidFill>
              </a:rPr>
              <a:t>3 </a:t>
            </a:r>
            <a:r>
              <a:rPr lang="fr-FR" sz="4000" dirty="0" smtClean="0"/>
              <a:t>est strict. </a:t>
            </a:r>
            <a:r>
              <a:rPr lang="fr-FR" sz="4000" dirty="0" smtClean="0">
                <a:solidFill>
                  <a:srgbClr val="00B050"/>
                </a:solidFill>
              </a:rPr>
              <a:t>croissante</a:t>
            </a:r>
            <a:r>
              <a:rPr lang="fr-FR" sz="4000" dirty="0" smtClean="0"/>
              <a:t> sur  R.</a:t>
            </a:r>
            <a:endParaRPr lang="fr-FR" sz="2400" dirty="0" smtClean="0"/>
          </a:p>
          <a:p>
            <a:pPr marL="0" indent="0">
              <a:buNone/>
            </a:pPr>
            <a:r>
              <a:rPr lang="fr-FR" sz="3200" dirty="0" smtClean="0"/>
              <a:t> </a:t>
            </a:r>
            <a:endParaRPr lang="fr-FR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6607117" y="4059365"/>
            <a:ext cx="5086158" cy="111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9310293" y="1925765"/>
            <a:ext cx="6254" cy="4154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063384" y="3283511"/>
            <a:ext cx="2466110" cy="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9947602" y="2493802"/>
            <a:ext cx="13855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0543348" y="2507656"/>
            <a:ext cx="0" cy="314498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8063384" y="2493802"/>
            <a:ext cx="2479964" cy="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8063384" y="3657584"/>
            <a:ext cx="2479965" cy="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8077239" y="3851549"/>
            <a:ext cx="2452255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8077238" y="4835220"/>
            <a:ext cx="2479964" cy="138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8714548" y="2507656"/>
            <a:ext cx="0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8077238" y="4253329"/>
            <a:ext cx="2466110" cy="138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8063385" y="4461147"/>
            <a:ext cx="2466108" cy="1385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8063384" y="5624931"/>
            <a:ext cx="2466109" cy="1385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8063382" y="2535365"/>
            <a:ext cx="2" cy="311727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9324148" y="1953475"/>
            <a:ext cx="1274618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0800000">
            <a:off x="7994111" y="4073219"/>
            <a:ext cx="1330037" cy="2105891"/>
          </a:xfrm>
          <a:custGeom>
            <a:avLst/>
            <a:gdLst>
              <a:gd name="connsiteX0" fmla="*/ 0 w 845127"/>
              <a:gd name="connsiteY0" fmla="*/ 1898073 h 1898073"/>
              <a:gd name="connsiteX1" fmla="*/ 595745 w 845127"/>
              <a:gd name="connsiteY1" fmla="*/ 1454727 h 1898073"/>
              <a:gd name="connsiteX2" fmla="*/ 845127 w 845127"/>
              <a:gd name="connsiteY2" fmla="*/ 0 h 1898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127" h="1898073">
                <a:moveTo>
                  <a:pt x="0" y="1898073"/>
                </a:moveTo>
                <a:cubicBezTo>
                  <a:pt x="227445" y="1834573"/>
                  <a:pt x="454891" y="1771073"/>
                  <a:pt x="595745" y="1454727"/>
                </a:cubicBezTo>
                <a:cubicBezTo>
                  <a:pt x="736600" y="1138382"/>
                  <a:pt x="790863" y="569191"/>
                  <a:pt x="845127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>
            <a:off x="4433455" y="1967345"/>
            <a:ext cx="0" cy="3463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6968837" y="5527962"/>
            <a:ext cx="0" cy="3463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3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Exo 8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52945"/>
            <a:ext cx="10515600" cy="5124018"/>
          </a:xfrm>
        </p:spPr>
        <p:txBody>
          <a:bodyPr/>
          <a:lstStyle/>
          <a:p>
            <a:pPr marL="0" indent="0"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1°) </a:t>
            </a:r>
            <a:r>
              <a:rPr lang="fr-FR" sz="4400" dirty="0" smtClean="0"/>
              <a:t>Simplifiez  ( a – b ) ( a² + ab + b² )</a:t>
            </a:r>
          </a:p>
          <a:p>
            <a:pPr marL="0" indent="0">
              <a:buNone/>
            </a:pPr>
            <a:endParaRPr lang="fr-FR" sz="4400" dirty="0" smtClean="0"/>
          </a:p>
          <a:p>
            <a:pPr marL="0" indent="0">
              <a:buNone/>
            </a:pPr>
            <a:r>
              <a:rPr lang="fr-FR" sz="4400" dirty="0" smtClean="0"/>
              <a:t>( a – b ) ( a² + ab + b² )</a:t>
            </a:r>
          </a:p>
          <a:p>
            <a:pPr marL="0" indent="0">
              <a:buNone/>
            </a:pPr>
            <a:r>
              <a:rPr lang="fr-FR" sz="4400" dirty="0" smtClean="0"/>
              <a:t>  	= a ( a² + ab + b² ) – b ( a² + ab + b² )</a:t>
            </a:r>
          </a:p>
          <a:p>
            <a:pPr marL="0" indent="0">
              <a:buNone/>
            </a:pPr>
            <a:r>
              <a:rPr lang="fr-FR" sz="4400" dirty="0" smtClean="0"/>
              <a:t>	= a</a:t>
            </a:r>
            <a:r>
              <a:rPr lang="fr-FR" sz="4400" baseline="30000" dirty="0" smtClean="0"/>
              <a:t>3</a:t>
            </a:r>
            <a:r>
              <a:rPr lang="fr-FR" sz="4400" dirty="0" smtClean="0"/>
              <a:t> + </a:t>
            </a:r>
            <a:r>
              <a:rPr lang="fr-FR" sz="4400" dirty="0" err="1" smtClean="0"/>
              <a:t>a²b</a:t>
            </a:r>
            <a:r>
              <a:rPr lang="fr-FR" sz="4400" dirty="0" smtClean="0"/>
              <a:t> + ab² – ba² – ab² – b</a:t>
            </a:r>
            <a:r>
              <a:rPr lang="fr-FR" sz="4400" baseline="30000" dirty="0" smtClean="0"/>
              <a:t>3</a:t>
            </a:r>
            <a:endParaRPr lang="fr-FR" sz="4400" dirty="0" smtClean="0"/>
          </a:p>
          <a:p>
            <a:pPr marL="0" indent="0">
              <a:buNone/>
            </a:pPr>
            <a:r>
              <a:rPr lang="fr-FR" sz="4400" dirty="0" smtClean="0"/>
              <a:t>	= …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Exo 8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52945"/>
            <a:ext cx="10515600" cy="5124018"/>
          </a:xfrm>
        </p:spPr>
        <p:txBody>
          <a:bodyPr/>
          <a:lstStyle/>
          <a:p>
            <a:pPr marL="0" indent="0"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1°) </a:t>
            </a:r>
            <a:r>
              <a:rPr lang="fr-FR" sz="4400" dirty="0" smtClean="0"/>
              <a:t>Simplifiez  ( a – b ) ( a² + ab + b² )</a:t>
            </a:r>
          </a:p>
          <a:p>
            <a:pPr marL="0" indent="0">
              <a:buNone/>
            </a:pPr>
            <a:endParaRPr lang="fr-FR" sz="4400" dirty="0" smtClean="0"/>
          </a:p>
          <a:p>
            <a:pPr marL="0" indent="0">
              <a:buNone/>
            </a:pPr>
            <a:r>
              <a:rPr lang="fr-FR" sz="4400" dirty="0" smtClean="0"/>
              <a:t>( a – b ) ( a² + ab + b² )</a:t>
            </a:r>
          </a:p>
          <a:p>
            <a:pPr marL="0" indent="0">
              <a:buNone/>
            </a:pPr>
            <a:r>
              <a:rPr lang="fr-FR" sz="4400" dirty="0" smtClean="0"/>
              <a:t>  	= a ( a² + ab + b² ) – b ( a² + ab + b² )</a:t>
            </a:r>
          </a:p>
          <a:p>
            <a:pPr marL="0" indent="0">
              <a:buNone/>
            </a:pPr>
            <a:r>
              <a:rPr lang="fr-FR" sz="4400" dirty="0" smtClean="0"/>
              <a:t>	= a</a:t>
            </a:r>
            <a:r>
              <a:rPr lang="fr-FR" sz="4400" baseline="30000" dirty="0" smtClean="0"/>
              <a:t>3</a:t>
            </a:r>
            <a:r>
              <a:rPr lang="fr-FR" sz="4400" dirty="0" smtClean="0"/>
              <a:t> + </a:t>
            </a:r>
            <a:r>
              <a:rPr lang="fr-FR" sz="4400" dirty="0" err="1" smtClean="0">
                <a:solidFill>
                  <a:srgbClr val="0070C0"/>
                </a:solidFill>
              </a:rPr>
              <a:t>a²b</a:t>
            </a:r>
            <a:r>
              <a:rPr lang="fr-FR" sz="4400" dirty="0" smtClean="0"/>
              <a:t> + </a:t>
            </a:r>
            <a:r>
              <a:rPr lang="fr-FR" sz="4400" dirty="0" smtClean="0">
                <a:solidFill>
                  <a:srgbClr val="00B050"/>
                </a:solidFill>
              </a:rPr>
              <a:t>ab²</a:t>
            </a:r>
            <a:r>
              <a:rPr lang="fr-FR" sz="4400" dirty="0" smtClean="0"/>
              <a:t> – </a:t>
            </a:r>
            <a:r>
              <a:rPr lang="fr-FR" sz="4400" dirty="0" smtClean="0">
                <a:solidFill>
                  <a:srgbClr val="0070C0"/>
                </a:solidFill>
              </a:rPr>
              <a:t>ba²</a:t>
            </a:r>
            <a:r>
              <a:rPr lang="fr-FR" sz="4400" dirty="0" smtClean="0"/>
              <a:t> – </a:t>
            </a:r>
            <a:r>
              <a:rPr lang="fr-FR" sz="4400" dirty="0" smtClean="0">
                <a:solidFill>
                  <a:srgbClr val="00B050"/>
                </a:solidFill>
              </a:rPr>
              <a:t>ab²</a:t>
            </a:r>
            <a:r>
              <a:rPr lang="fr-FR" sz="4400" dirty="0" smtClean="0"/>
              <a:t> – b</a:t>
            </a:r>
            <a:r>
              <a:rPr lang="fr-FR" sz="4400" baseline="30000" dirty="0" smtClean="0"/>
              <a:t>3</a:t>
            </a:r>
            <a:endParaRPr lang="fr-FR" sz="4400" dirty="0" smtClean="0"/>
          </a:p>
          <a:p>
            <a:pPr marL="0" indent="0">
              <a:buNone/>
            </a:pPr>
            <a:r>
              <a:rPr lang="fr-FR" sz="4400" dirty="0" smtClean="0"/>
              <a:t>	= a</a:t>
            </a:r>
            <a:r>
              <a:rPr lang="fr-FR" sz="4400" baseline="30000" dirty="0" smtClean="0"/>
              <a:t>3</a:t>
            </a:r>
            <a:r>
              <a:rPr lang="fr-FR" sz="4400" dirty="0" smtClean="0"/>
              <a:t> – b</a:t>
            </a:r>
            <a:r>
              <a:rPr lang="fr-FR" sz="4400" baseline="30000" dirty="0" smtClean="0"/>
              <a:t>3</a:t>
            </a:r>
            <a:endParaRPr lang="fr-FR" sz="4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1082</Words>
  <Application>Microsoft Office PowerPoint</Application>
  <PresentationFormat>Personnalisé</PresentationFormat>
  <Paragraphs>341</Paragraphs>
  <Slides>42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Thème Office</vt:lpstr>
      <vt:lpstr>III Fonctions polynômes degré 3</vt:lpstr>
      <vt:lpstr>III Fonctions polynômes degré 3</vt:lpstr>
      <vt:lpstr>2°) Courbe de f(x) = x3 :</vt:lpstr>
      <vt:lpstr>2°) Courbe de f(x) = x3 :</vt:lpstr>
      <vt:lpstr>2°) Courbe de f(x) = x3 :</vt:lpstr>
      <vt:lpstr>2°) Courbe de f(x) = x3 :</vt:lpstr>
      <vt:lpstr>2°) Courbe de f(x) = x3 :</vt:lpstr>
      <vt:lpstr>Exo 8 :</vt:lpstr>
      <vt:lpstr>Exo 8 :</vt:lpstr>
      <vt:lpstr>2°) Démontrez la croissance sur  R.</vt:lpstr>
      <vt:lpstr>2°) Démontrez la croissance sur  R.</vt:lpstr>
      <vt:lpstr>2°) Démontrez la croissance sur  R.</vt:lpstr>
      <vt:lpstr>2°) Démontrez la croissance sur  R.</vt:lpstr>
      <vt:lpstr>2°) Démontrez la croissance sur  R.</vt:lpstr>
      <vt:lpstr>2°) Démontrez la croissance sur  R.</vt:lpstr>
      <vt:lpstr>3°) Courbe de f(x) = ax3 :</vt:lpstr>
      <vt:lpstr>3°) Courbe de f(x) = ax3 :</vt:lpstr>
      <vt:lpstr>3°) Courbe de f(x) = ax3 :</vt:lpstr>
      <vt:lpstr>3°) Courbe de f(x) = ax3 :</vt:lpstr>
      <vt:lpstr>4°) Courbe de f(x) = ax3 + d :</vt:lpstr>
      <vt:lpstr>4°) Courbe de f(x) = ax3 + d :</vt:lpstr>
      <vt:lpstr>4°) Courbe de f(x) = ax3 + d :</vt:lpstr>
      <vt:lpstr>4°) Courbe de f(x) = ax3 + d :</vt:lpstr>
      <vt:lpstr>4°) Courbe de f(x) = ax3 + d :</vt:lpstr>
      <vt:lpstr>Exercice 9 :</vt:lpstr>
      <vt:lpstr>Exercice 9 :</vt:lpstr>
      <vt:lpstr>Exercice 9 :</vt:lpstr>
      <vt:lpstr>Exercice 9 :</vt:lpstr>
      <vt:lpstr>Exercice 9 :</vt:lpstr>
      <vt:lpstr>Exercice 9 :</vt:lpstr>
      <vt:lpstr>Exercice 9 :</vt:lpstr>
      <vt:lpstr>Exercice 9 :</vt:lpstr>
      <vt:lpstr>Exercice 9 :</vt:lpstr>
      <vt:lpstr>Exercice 10 :</vt:lpstr>
      <vt:lpstr>f(x) = 0,7x3 + 2</vt:lpstr>
      <vt:lpstr>g(x) = 0,5x3 + 12,5</vt:lpstr>
      <vt:lpstr>g(x) = 0,5x3 + 12,5</vt:lpstr>
      <vt:lpstr>g(x) = 0,5x3 + 12,5</vt:lpstr>
      <vt:lpstr>g(x) = 0,5x3 + 12,5</vt:lpstr>
      <vt:lpstr>g(x) = 0,5x3 + 12,5</vt:lpstr>
      <vt:lpstr>f(x) = 0,7x3 + 2</vt:lpstr>
      <vt:lpstr>f(x) = 0,7x3 + 2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   Fonctions polynômes degré 2</dc:title>
  <dc:creator>Catherin Jean</dc:creator>
  <cp:lastModifiedBy>catherd</cp:lastModifiedBy>
  <cp:revision>135</cp:revision>
  <dcterms:created xsi:type="dcterms:W3CDTF">2015-01-12T09:37:56Z</dcterms:created>
  <dcterms:modified xsi:type="dcterms:W3CDTF">2019-10-14T12:00:10Z</dcterms:modified>
</cp:coreProperties>
</file>